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1"/>
  </p:notesMasterIdLst>
  <p:sldIdLst>
    <p:sldId id="256" r:id="rId2"/>
    <p:sldId id="357" r:id="rId3"/>
    <p:sldId id="259" r:id="rId4"/>
    <p:sldId id="257" r:id="rId5"/>
    <p:sldId id="258" r:id="rId6"/>
    <p:sldId id="260" r:id="rId7"/>
    <p:sldId id="261" r:id="rId8"/>
    <p:sldId id="262" r:id="rId9"/>
    <p:sldId id="263" r:id="rId10"/>
    <p:sldId id="290" r:id="rId11"/>
    <p:sldId id="264" r:id="rId12"/>
    <p:sldId id="288" r:id="rId13"/>
    <p:sldId id="265" r:id="rId14"/>
    <p:sldId id="266" r:id="rId15"/>
    <p:sldId id="289" r:id="rId16"/>
    <p:sldId id="267" r:id="rId17"/>
    <p:sldId id="268" r:id="rId18"/>
    <p:sldId id="269" r:id="rId19"/>
    <p:sldId id="275" r:id="rId20"/>
    <p:sldId id="270" r:id="rId21"/>
    <p:sldId id="358" r:id="rId22"/>
    <p:sldId id="271" r:id="rId23"/>
    <p:sldId id="272" r:id="rId24"/>
    <p:sldId id="273" r:id="rId25"/>
    <p:sldId id="274" r:id="rId26"/>
    <p:sldId id="276" r:id="rId27"/>
    <p:sldId id="285" r:id="rId28"/>
    <p:sldId id="286" r:id="rId29"/>
    <p:sldId id="287" r:id="rId30"/>
    <p:sldId id="277" r:id="rId31"/>
    <p:sldId id="278" r:id="rId32"/>
    <p:sldId id="279" r:id="rId33"/>
    <p:sldId id="280" r:id="rId34"/>
    <p:sldId id="281" r:id="rId35"/>
    <p:sldId id="360" r:id="rId36"/>
    <p:sldId id="282" r:id="rId37"/>
    <p:sldId id="283" r:id="rId38"/>
    <p:sldId id="359" r:id="rId39"/>
    <p:sldId id="284" r:id="rId40"/>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EC85BEA-7A3C-4002-893F-860879DD1A28}">
          <p14:sldIdLst>
            <p14:sldId id="256"/>
            <p14:sldId id="357"/>
            <p14:sldId id="259"/>
            <p14:sldId id="257"/>
          </p14:sldIdLst>
        </p14:section>
        <p14:section name="Nondeterministic Actions" id="{32B4160F-C19D-41CC-AEB1-806BB89458E8}">
          <p14:sldIdLst>
            <p14:sldId id="258"/>
            <p14:sldId id="260"/>
            <p14:sldId id="261"/>
            <p14:sldId id="262"/>
            <p14:sldId id="263"/>
            <p14:sldId id="290"/>
            <p14:sldId id="264"/>
            <p14:sldId id="288"/>
          </p14:sldIdLst>
        </p14:section>
        <p14:section name="Search With No Observations" id="{608C75CC-26D7-4CB3-8056-C9FF3F6F5BB1}">
          <p14:sldIdLst>
            <p14:sldId id="265"/>
            <p14:sldId id="266"/>
            <p14:sldId id="289"/>
            <p14:sldId id="267"/>
            <p14:sldId id="268"/>
            <p14:sldId id="269"/>
            <p14:sldId id="275"/>
            <p14:sldId id="270"/>
            <p14:sldId id="358"/>
          </p14:sldIdLst>
        </p14:section>
        <p14:section name="Partially Observable Environments" id="{365DABEF-50B9-43CF-8596-7B8691A7DE0E}">
          <p14:sldIdLst>
            <p14:sldId id="271"/>
            <p14:sldId id="272"/>
            <p14:sldId id="273"/>
            <p14:sldId id="274"/>
            <p14:sldId id="276"/>
            <p14:sldId id="285"/>
            <p14:sldId id="286"/>
            <p14:sldId id="287"/>
            <p14:sldId id="277"/>
            <p14:sldId id="278"/>
            <p14:sldId id="279"/>
          </p14:sldIdLst>
        </p14:section>
        <p14:section name="Unknown Environments" id="{63DD6671-61CD-4D43-A2AB-35AB76E52D03}">
          <p14:sldIdLst>
            <p14:sldId id="280"/>
            <p14:sldId id="281"/>
            <p14:sldId id="360"/>
            <p14:sldId id="282"/>
            <p14:sldId id="283"/>
            <p14:sldId id="359"/>
          </p14:sldIdLst>
        </p14:section>
        <p14:section name="Wrap up" id="{15B469C1-23AC-4739-AD2B-58F7F7D44EBD}">
          <p14:sldIdLst>
            <p14:sldId id="28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0000"/>
    <a:srgbClr val="A5A5A5"/>
    <a:srgbClr val="7030A0"/>
    <a:srgbClr val="ED7D31"/>
    <a:srgbClr val="CC0099"/>
    <a:srgbClr val="595959"/>
    <a:srgbClr val="767171"/>
    <a:srgbClr val="FF0000"/>
    <a:srgbClr val="8497B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9" autoAdjust="0"/>
    <p:restoredTop sz="86427" autoAdjust="0"/>
  </p:normalViewPr>
  <p:slideViewPr>
    <p:cSldViewPr>
      <p:cViewPr varScale="1">
        <p:scale>
          <a:sx n="139" d="100"/>
          <a:sy n="139" d="100"/>
        </p:scale>
        <p:origin x="1340" y="8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1" Type="http://schemas.openxmlformats.org/officeDocument/2006/relationships/image" Target="../media/image40.png"/></Relationships>
</file>

<file path=ppt/diagrams/_rels/data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image" Target="../media/image300.png"/></Relationships>
</file>

<file path=ppt/diagrams/_rels/data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image" Target="../media/image360.png"/></Relationships>
</file>

<file path=ppt/diagrams/_rels/data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b="1"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FC13E979-3777-435E-86EB-EBD141CA7A7F}">
      <dgm:prSet custT="1"/>
      <dgm:spPr/>
      <dgm:t>
        <a:bodyPr/>
        <a:lstStyle/>
        <a:p>
          <a:r>
            <a:rPr lang="en-US" sz="1600" b="1" dirty="0"/>
            <a:t>Full observability</a:t>
          </a:r>
          <a:r>
            <a:rPr lang="en-US" sz="1600" dirty="0"/>
            <a:t>: The agent always knows (=can observe) the state.</a:t>
          </a:r>
        </a:p>
      </dgm:t>
    </dgm:pt>
    <dgm:pt modelId="{FAA6F78C-40C9-4A12-A2B0-9AB2AEEB60BA}" type="parTrans" cxnId="{9FDE8EBF-79C2-41F0-976D-A13E0D89C3B2}">
      <dgm:prSet/>
      <dgm:spPr/>
      <dgm:t>
        <a:bodyPr/>
        <a:lstStyle/>
        <a:p>
          <a:endParaRPr lang="en-US"/>
        </a:p>
      </dgm:t>
    </dgm:pt>
    <dgm:pt modelId="{ED93C902-2E64-4A90-ABBF-7C85B2FB2616}" type="sibTrans" cxnId="{9FDE8EBF-79C2-41F0-976D-A13E0D89C3B2}">
      <dgm:prSet/>
      <dgm:spPr/>
      <dgm:t>
        <a:bodyPr/>
        <a:lstStyle/>
        <a:p>
          <a:endParaRPr lang="en-US"/>
        </a:p>
      </dgm:t>
    </dgm:pt>
    <mc:AlternateContent xmlns:mc="http://schemas.openxmlformats.org/markup-compatibility/2006" xmlns:a14="http://schemas.microsoft.com/office/drawing/2010/main">
      <mc:Choice Requires="a14">
        <dgm:pt modelId="{C75B761E-18EF-4908-A642-EA1A38C8F31D}">
          <dgm:prSet custT="1"/>
          <dgm:spPr/>
          <dgm:t>
            <a:bodyPr/>
            <a:lstStyle/>
            <a:p>
              <a:pPr/>
              <a:r>
                <a:rPr lang="en-US" sz="1600" b="1" dirty="0"/>
                <a:t>Deterministic environment </a:t>
              </a:r>
              <a:r>
                <a:rPr lang="en-US" sz="1600" dirty="0"/>
                <a:t>with a known transition model</a:t>
              </a:r>
              <a:br>
                <a:rPr lang="en-US" sz="1600" dirty="0"/>
              </a:b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𝑅𝑒𝑠𝑢𝑙𝑡</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i="1" smtClean="0">
                            <a:latin typeface="Cambria Math" panose="02040503050406030204" pitchFamily="18" charset="0"/>
                          </a:rPr>
                          <m:t>𝑠</m:t>
                        </m:r>
                      </m:e>
                      <m:sup>
                        <m:r>
                          <a:rPr lang="en-US" sz="1600" b="0" i="1" smtClean="0">
                            <a:latin typeface="Cambria Math" panose="02040503050406030204" pitchFamily="18" charset="0"/>
                          </a:rPr>
                          <m:t>′</m:t>
                        </m:r>
                      </m:sup>
                    </m:sSup>
                  </m:oMath>
                </m:oMathPara>
              </a14:m>
              <a:br>
                <a:rPr lang="en-US" sz="1600" dirty="0"/>
              </a:br>
              <a:r>
                <a:rPr lang="en-US" sz="1600" dirty="0"/>
                <a:t>The agent can predict the outcome of its actions.</a:t>
              </a:r>
            </a:p>
          </dgm:t>
        </dgm:pt>
      </mc:Choice>
      <mc:Fallback xmlns="">
        <dgm:pt modelId="{C75B761E-18EF-4908-A642-EA1A38C8F31D}">
          <dgm:prSet custT="1"/>
          <dgm:spPr/>
          <dgm:t>
            <a:bodyPr/>
            <a:lstStyle/>
            <a:p>
              <a:pPr/>
              <a:r>
                <a:rPr lang="en-US" sz="1600" b="1" dirty="0"/>
                <a:t>Deterministic environment </a:t>
              </a:r>
              <a:r>
                <a:rPr lang="en-US" sz="1600" dirty="0"/>
                <a:t>with a known transition model</a:t>
              </a:r>
              <a:br>
                <a:rPr lang="en-US" sz="1600" dirty="0"/>
              </a:br>
              <a:r>
                <a:rPr lang="en-US" sz="1600" b="0" i="0">
                  <a:latin typeface="Cambria Math" panose="02040503050406030204" pitchFamily="18" charset="0"/>
                </a:rPr>
                <a:t>𝑅𝑒𝑠𝑢𝑙𝑡(𝑠,𝑎)=</a:t>
              </a:r>
              <a:r>
                <a:rPr lang="en-US" sz="1600" i="0">
                  <a:latin typeface="Cambria Math" panose="02040503050406030204" pitchFamily="18" charset="0"/>
                </a:rPr>
                <a:t>𝑠</a:t>
              </a:r>
              <a:r>
                <a:rPr lang="en-US" sz="1600" b="0" i="0">
                  <a:latin typeface="Cambria Math" panose="02040503050406030204" pitchFamily="18" charset="0"/>
                </a:rPr>
                <a:t>^′</a:t>
              </a:r>
              <a:br>
                <a:rPr lang="en-US" sz="1600" dirty="0"/>
              </a:br>
              <a:r>
                <a:rPr lang="en-US" sz="1600" dirty="0"/>
                <a:t>The agent can predict the outcome of its actions.</a:t>
              </a:r>
            </a:p>
          </dgm:t>
        </dgm:pt>
      </mc:Fallback>
    </mc:AlternateContent>
    <dgm:pt modelId="{E8774C41-81D5-4F87-A198-4DE6FCFB619B}" type="parTrans" cxnId="{1D83ED09-7D9E-433C-A74E-DEB72820A8D9}">
      <dgm:prSet/>
      <dgm:spPr/>
      <dgm:t>
        <a:bodyPr/>
        <a:lstStyle/>
        <a:p>
          <a:endParaRPr lang="en-US"/>
        </a:p>
      </dgm:t>
    </dgm:pt>
    <dgm:pt modelId="{F70A4C3A-EC94-4CDA-AD56-0BE27A2DA03E}" type="sibTrans" cxnId="{1D83ED09-7D9E-433C-A74E-DEB72820A8D9}">
      <dgm:prSet/>
      <dgm:spPr/>
      <dgm:t>
        <a:bodyPr/>
        <a:lstStyle/>
        <a:p>
          <a:endParaRPr lang="en-US"/>
        </a:p>
      </dgm:t>
    </dgm:pt>
    <dgm:pt modelId="{03D1EED6-2BF3-4355-84F0-E21C4AFAC955}">
      <dgm:prSet custT="1"/>
      <dgm:spPr/>
      <dgm:t>
        <a:bodyPr/>
        <a:lstStyle/>
        <a:p>
          <a:endParaRPr lang="en-US" sz="1600" dirty="0"/>
        </a:p>
      </dgm:t>
    </dgm:pt>
    <dgm:pt modelId="{D6D10CCF-20B6-4456-B825-FB3E6EB4721A}" type="parTrans" cxnId="{9665328D-9380-4EB4-AD57-FB712BECF5DA}">
      <dgm:prSet/>
      <dgm:spPr/>
      <dgm:t>
        <a:bodyPr/>
        <a:lstStyle/>
        <a:p>
          <a:endParaRPr lang="en-US"/>
        </a:p>
      </dgm:t>
    </dgm:pt>
    <dgm:pt modelId="{47427126-7E40-443B-A68B-8B4BE4B6F402}" type="sibTrans" cxnId="{9665328D-9380-4EB4-AD57-FB712BECF5DA}">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custLinFactNeighborX="1124" custLinFactNeighborY="-25123">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custScaleY="100000" custLinFactNeighborX="9818" custLinFactNeighborY="50753">
        <dgm:presLayoutVars>
          <dgm:bulletEnabled val="1"/>
        </dgm:presLayoutVars>
      </dgm:prSet>
      <dgm:spPr/>
    </dgm:pt>
  </dgm:ptLst>
  <dgm:cxnLst>
    <dgm:cxn modelId="{1D83ED09-7D9E-433C-A74E-DEB72820A8D9}" srcId="{B09331C5-3173-479A-991A-130DE1C12DC1}" destId="{C75B761E-18EF-4908-A642-EA1A38C8F31D}" srcOrd="2" destOrd="0" parTransId="{E8774C41-81D5-4F87-A198-4DE6FCFB619B}" sibTransId="{F70A4C3A-EC94-4CDA-AD56-0BE27A2DA03E}"/>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FB4B848A-EF6A-4B34-8D30-AB33E0DB005A}" type="presOf" srcId="{FC13E979-3777-435E-86EB-EBD141CA7A7F}" destId="{75826E61-882F-4E42-B2DE-53BD198C8B82}" srcOrd="0" destOrd="0" presId="urn:microsoft.com/office/officeart/2005/8/layout/hList1"/>
    <dgm:cxn modelId="{ECA7368C-FF61-4B4F-9599-123782AFB107}" type="presOf" srcId="{C75B761E-18EF-4908-A642-EA1A38C8F31D}" destId="{75826E61-882F-4E42-B2DE-53BD198C8B82}" srcOrd="0" destOrd="2" presId="urn:microsoft.com/office/officeart/2005/8/layout/hList1"/>
    <dgm:cxn modelId="{9665328D-9380-4EB4-AD57-FB712BECF5DA}" srcId="{B09331C5-3173-479A-991A-130DE1C12DC1}" destId="{03D1EED6-2BF3-4355-84F0-E21C4AFAC955}" srcOrd="1" destOrd="0" parTransId="{D6D10CCF-20B6-4456-B825-FB3E6EB4721A}" sibTransId="{47427126-7E40-443B-A68B-8B4BE4B6F402}"/>
    <dgm:cxn modelId="{9FDE8EBF-79C2-41F0-976D-A13E0D89C3B2}" srcId="{B09331C5-3173-479A-991A-130DE1C12DC1}" destId="{FC13E979-3777-435E-86EB-EBD141CA7A7F}" srcOrd="0" destOrd="0" parTransId="{FAA6F78C-40C9-4A12-A2B0-9AB2AEEB60BA}" sibTransId="{ED93C902-2E64-4A90-ABBF-7C85B2FB2616}"/>
    <dgm:cxn modelId="{8C2E26C2-0238-4D88-856A-972958EA1005}" srcId="{C4CB35F0-DD7C-44B7-A5EE-FA5F074BB79A}" destId="{B09331C5-3173-479A-991A-130DE1C12DC1}" srcOrd="0" destOrd="0" parTransId="{FB5829C9-BCE3-4442-951E-C2C9542065F6}" sibTransId="{B0DEE2C9-A5A9-485E-AD79-939446786DF5}"/>
    <dgm:cxn modelId="{70DDDAE5-D1F7-4065-A8F5-2EE15F95E61B}" type="presOf" srcId="{03D1EED6-2BF3-4355-84F0-E21C4AFAC955}" destId="{75826E61-882F-4E42-B2DE-53BD198C8B82}" srcOrd="0" destOrd="1" presId="urn:microsoft.com/office/officeart/2005/8/layout/hList1"/>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b="1"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FC13E979-3777-435E-86EB-EBD141CA7A7F}">
      <dgm:prSet custT="1"/>
      <dgm:spPr>
        <a:blipFill>
          <a:blip xmlns:r="http://schemas.openxmlformats.org/officeDocument/2006/relationships" r:embed="rId1"/>
          <a:stretch>
            <a:fillRect l="-1478"/>
          </a:stretch>
        </a:blipFill>
      </dgm:spPr>
      <dgm:t>
        <a:bodyPr/>
        <a:lstStyle/>
        <a:p>
          <a:r>
            <a:rPr lang="en-US">
              <a:noFill/>
            </a:rPr>
            <a:t> </a:t>
          </a:r>
        </a:p>
      </dgm:t>
    </dgm:pt>
    <dgm:pt modelId="{FAA6F78C-40C9-4A12-A2B0-9AB2AEEB60BA}" type="parTrans" cxnId="{9FDE8EBF-79C2-41F0-976D-A13E0D89C3B2}">
      <dgm:prSet/>
      <dgm:spPr/>
      <dgm:t>
        <a:bodyPr/>
        <a:lstStyle/>
        <a:p>
          <a:endParaRPr lang="en-US"/>
        </a:p>
      </dgm:t>
    </dgm:pt>
    <dgm:pt modelId="{ED93C902-2E64-4A90-ABBF-7C85B2FB2616}" type="sibTrans" cxnId="{9FDE8EBF-79C2-41F0-976D-A13E0D89C3B2}">
      <dgm:prSet/>
      <dgm:spPr/>
      <dgm:t>
        <a:bodyPr/>
        <a:lstStyle/>
        <a:p>
          <a:endParaRPr lang="en-US"/>
        </a:p>
      </dgm:t>
    </dgm:pt>
    <dgm:pt modelId="{C75B761E-18EF-4908-A642-EA1A38C8F31D}">
      <dgm:prSet custT="1"/>
      <dgm:spPr/>
      <dgm:t>
        <a:bodyPr/>
        <a:lstStyle/>
        <a:p>
          <a:r>
            <a:rPr lang="en-US">
              <a:noFill/>
            </a:rPr>
            <a:t> </a:t>
          </a:r>
        </a:p>
      </dgm:t>
    </dgm:pt>
    <dgm:pt modelId="{E8774C41-81D5-4F87-A198-4DE6FCFB619B}" type="parTrans" cxnId="{1D83ED09-7D9E-433C-A74E-DEB72820A8D9}">
      <dgm:prSet/>
      <dgm:spPr/>
      <dgm:t>
        <a:bodyPr/>
        <a:lstStyle/>
        <a:p>
          <a:endParaRPr lang="en-US"/>
        </a:p>
      </dgm:t>
    </dgm:pt>
    <dgm:pt modelId="{F70A4C3A-EC94-4CDA-AD56-0BE27A2DA03E}" type="sibTrans" cxnId="{1D83ED09-7D9E-433C-A74E-DEB72820A8D9}">
      <dgm:prSet/>
      <dgm:spPr/>
      <dgm:t>
        <a:bodyPr/>
        <a:lstStyle/>
        <a:p>
          <a:endParaRPr lang="en-US"/>
        </a:p>
      </dgm:t>
    </dgm:pt>
    <dgm:pt modelId="{03D1EED6-2BF3-4355-84F0-E21C4AFAC955}">
      <dgm:prSet custT="1"/>
      <dgm:spPr/>
      <dgm:t>
        <a:bodyPr/>
        <a:lstStyle/>
        <a:p>
          <a:r>
            <a:rPr lang="en-US">
              <a:noFill/>
            </a:rPr>
            <a:t> </a:t>
          </a:r>
        </a:p>
      </dgm:t>
    </dgm:pt>
    <dgm:pt modelId="{D6D10CCF-20B6-4456-B825-FB3E6EB4721A}" type="parTrans" cxnId="{9665328D-9380-4EB4-AD57-FB712BECF5DA}">
      <dgm:prSet/>
      <dgm:spPr/>
      <dgm:t>
        <a:bodyPr/>
        <a:lstStyle/>
        <a:p>
          <a:endParaRPr lang="en-US"/>
        </a:p>
      </dgm:t>
    </dgm:pt>
    <dgm:pt modelId="{47427126-7E40-443B-A68B-8B4BE4B6F402}" type="sibTrans" cxnId="{9665328D-9380-4EB4-AD57-FB712BECF5DA}">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custLinFactNeighborX="1124" custLinFactNeighborY="-25123">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custScaleY="100000" custLinFactNeighborX="9818" custLinFactNeighborY="50753">
        <dgm:presLayoutVars>
          <dgm:bulletEnabled val="1"/>
        </dgm:presLayoutVars>
      </dgm:prSet>
      <dgm:spPr/>
    </dgm:pt>
  </dgm:ptLst>
  <dgm:cxnLst>
    <dgm:cxn modelId="{1D83ED09-7D9E-433C-A74E-DEB72820A8D9}" srcId="{B09331C5-3173-479A-991A-130DE1C12DC1}" destId="{C75B761E-18EF-4908-A642-EA1A38C8F31D}" srcOrd="2" destOrd="0" parTransId="{E8774C41-81D5-4F87-A198-4DE6FCFB619B}" sibTransId="{F70A4C3A-EC94-4CDA-AD56-0BE27A2DA03E}"/>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FB4B848A-EF6A-4B34-8D30-AB33E0DB005A}" type="presOf" srcId="{FC13E979-3777-435E-86EB-EBD141CA7A7F}" destId="{75826E61-882F-4E42-B2DE-53BD198C8B82}" srcOrd="0" destOrd="0" presId="urn:microsoft.com/office/officeart/2005/8/layout/hList1"/>
    <dgm:cxn modelId="{ECA7368C-FF61-4B4F-9599-123782AFB107}" type="presOf" srcId="{C75B761E-18EF-4908-A642-EA1A38C8F31D}" destId="{75826E61-882F-4E42-B2DE-53BD198C8B82}" srcOrd="0" destOrd="2" presId="urn:microsoft.com/office/officeart/2005/8/layout/hList1"/>
    <dgm:cxn modelId="{9665328D-9380-4EB4-AD57-FB712BECF5DA}" srcId="{B09331C5-3173-479A-991A-130DE1C12DC1}" destId="{03D1EED6-2BF3-4355-84F0-E21C4AFAC955}" srcOrd="1" destOrd="0" parTransId="{D6D10CCF-20B6-4456-B825-FB3E6EB4721A}" sibTransId="{47427126-7E40-443B-A68B-8B4BE4B6F402}"/>
    <dgm:cxn modelId="{9FDE8EBF-79C2-41F0-976D-A13E0D89C3B2}" srcId="{B09331C5-3173-479A-991A-130DE1C12DC1}" destId="{FC13E979-3777-435E-86EB-EBD141CA7A7F}" srcOrd="0" destOrd="0" parTransId="{FAA6F78C-40C9-4A12-A2B0-9AB2AEEB60BA}" sibTransId="{ED93C902-2E64-4A90-ABBF-7C85B2FB2616}"/>
    <dgm:cxn modelId="{8C2E26C2-0238-4D88-856A-972958EA1005}" srcId="{C4CB35F0-DD7C-44B7-A5EE-FA5F074BB79A}" destId="{B09331C5-3173-479A-991A-130DE1C12DC1}" srcOrd="0" destOrd="0" parTransId="{FB5829C9-BCE3-4442-951E-C2C9542065F6}" sibTransId="{B0DEE2C9-A5A9-485E-AD79-939446786DF5}"/>
    <dgm:cxn modelId="{70DDDAE5-D1F7-4065-A8F5-2EE15F95E61B}" type="presOf" srcId="{03D1EED6-2BF3-4355-84F0-E21C4AFAC955}" destId="{75826E61-882F-4E42-B2DE-53BD198C8B82}" srcOrd="0" destOrd="1" presId="urn:microsoft.com/office/officeart/2005/8/layout/hList1"/>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7647" r="-12941"/>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09E629-5612-4DE4-B307-5DBC4935D20F}" type="doc">
      <dgm:prSet loTypeId="urn:microsoft.com/office/officeart/2005/8/layout/chevron1" loCatId="process" qsTypeId="urn:microsoft.com/office/officeart/2005/8/quickstyle/simple1" qsCatId="simple" csTypeId="urn:microsoft.com/office/officeart/2005/8/colors/colorful1" csCatId="colorful" phldr="1"/>
      <dgm:spPr/>
    </dgm:pt>
    <dgm:pt modelId="{56392043-9B99-42FC-ADF1-7DFBFCA39AFE}">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a:t>Act</a:t>
          </a:r>
        </a:p>
      </dgm:t>
    </dgm:pt>
    <dgm:pt modelId="{4ED16E6A-6574-4B7C-908A-A6AB8D1A594D}" type="parTrans" cxnId="{7043A422-9B35-442B-BF6C-3493BB860FE3}">
      <dgm:prSet/>
      <dgm:spPr/>
      <dgm:t>
        <a:bodyPr/>
        <a:lstStyle/>
        <a:p>
          <a:endParaRPr lang="en-US"/>
        </a:p>
      </dgm:t>
    </dgm:pt>
    <dgm:pt modelId="{85AAAE31-1A94-4020-A43A-F6227F30EE89}" type="sibTrans" cxnId="{7043A422-9B35-442B-BF6C-3493BB860FE3}">
      <dgm:prSet/>
      <dgm:spPr/>
      <dgm:t>
        <a:bodyPr/>
        <a:lstStyle/>
        <a:p>
          <a:endParaRPr lang="en-US"/>
        </a:p>
      </dgm:t>
    </dgm:pt>
    <dgm:pt modelId="{0CAE7069-39D0-4D49-8863-F8FBB44570AA}">
      <dgm:prSet phldrT="[Tex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075F4019-8E50-4DC9-BA88-1AAA9F65EBF2}" type="parTrans" cxnId="{E192C6B7-A7DA-4345-90DC-1E0871FFFE48}">
      <dgm:prSet/>
      <dgm:spPr/>
      <dgm:t>
        <a:bodyPr/>
        <a:lstStyle/>
        <a:p>
          <a:endParaRPr lang="en-US"/>
        </a:p>
      </dgm:t>
    </dgm:pt>
    <dgm:pt modelId="{60BE0527-83FA-48FC-ACFA-F96873D9C43B}" type="sibTrans" cxnId="{E192C6B7-A7DA-4345-90DC-1E0871FFFE48}">
      <dgm:prSet/>
      <dgm:spPr/>
      <dgm:t>
        <a:bodyPr/>
        <a:lstStyle/>
        <a:p>
          <a:endParaRPr lang="en-US"/>
        </a:p>
      </dgm:t>
    </dgm:pt>
    <dgm:pt modelId="{D8449DE1-6057-4063-AB8D-E637F0BC53E6}">
      <dgm:prSe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2774DF43-459C-4939-B057-047CFB045C69}" type="parTrans" cxnId="{BA2D4CA0-A6D2-424D-82B6-4FB83009B93E}">
      <dgm:prSet/>
      <dgm:spPr/>
      <dgm:t>
        <a:bodyPr/>
        <a:lstStyle/>
        <a:p>
          <a:endParaRPr lang="en-US"/>
        </a:p>
      </dgm:t>
    </dgm:pt>
    <dgm:pt modelId="{AC00BEA9-FC2D-4EE9-89F3-E4E45057746B}" type="sibTrans" cxnId="{BA2D4CA0-A6D2-424D-82B6-4FB83009B93E}">
      <dgm:prSet/>
      <dgm:spPr/>
      <dgm:t>
        <a:bodyPr/>
        <a:lstStyle/>
        <a:p>
          <a:endParaRPr lang="en-US"/>
        </a:p>
      </dgm:t>
    </dgm:pt>
    <dgm:pt modelId="{13D4203D-4050-4A5C-BBCE-002464C08CFA}">
      <dgm:prSet custT="1"/>
      <dgm:spPr/>
      <dgm:t>
        <a:bodyPr/>
        <a:lstStyle/>
        <a:p>
          <a:r>
            <a:rPr lang="en-US" sz="1600" dirty="0"/>
            <a:t>Act</a:t>
          </a:r>
        </a:p>
      </dgm:t>
    </dgm:pt>
    <dgm:pt modelId="{3D97425D-CB3A-4530-B9BE-7D3F25B849B8}" type="parTrans" cxnId="{D583318A-D2D6-4737-8CAC-FCEAF89A5162}">
      <dgm:prSet/>
      <dgm:spPr/>
      <dgm:t>
        <a:bodyPr/>
        <a:lstStyle/>
        <a:p>
          <a:endParaRPr lang="en-US"/>
        </a:p>
      </dgm:t>
    </dgm:pt>
    <dgm:pt modelId="{8D15464A-625F-462E-A854-D0011D7E6550}" type="sibTrans" cxnId="{D583318A-D2D6-4737-8CAC-FCEAF89A5162}">
      <dgm:prSet/>
      <dgm:spPr/>
      <dgm:t>
        <a:bodyPr/>
        <a:lstStyle/>
        <a:p>
          <a:endParaRPr lang="en-US"/>
        </a:p>
      </dgm:t>
    </dgm:pt>
    <dgm:pt modelId="{B42DFA58-9817-4C85-9F5C-9523BD8CCBA0}">
      <dgm:prSet custT="1">
        <dgm:style>
          <a:lnRef idx="0">
            <a:scrgbClr r="0" g="0" b="0"/>
          </a:lnRef>
          <a:fillRef idx="0">
            <a:scrgbClr r="0" g="0" b="0"/>
          </a:fillRef>
          <a:effectRef idx="0">
            <a:scrgbClr r="0" g="0" b="0"/>
          </a:effectRef>
          <a:fontRef idx="minor">
            <a:schemeClr val="lt1"/>
          </a:fontRef>
        </dgm:style>
      </dgm:prSet>
      <dgm:spPr>
        <a:solidFill>
          <a:schemeClr val="accent4"/>
        </a:solidFill>
        <a:ln>
          <a:noFill/>
        </a:ln>
      </dgm:spPr>
      <dgm:t>
        <a:bodyPr/>
        <a:lstStyle/>
        <a:p>
          <a:r>
            <a:rPr lang="en-US" sz="1600" dirty="0"/>
            <a:t>Act</a:t>
          </a:r>
        </a:p>
      </dgm:t>
    </dgm:pt>
    <dgm:pt modelId="{5FC6CAA9-653B-4175-9A19-AE370139D709}" type="parTrans" cxnId="{EFFBE293-C117-40D9-AC8E-B3CFC89E8B19}">
      <dgm:prSet/>
      <dgm:spPr/>
      <dgm:t>
        <a:bodyPr/>
        <a:lstStyle/>
        <a:p>
          <a:endParaRPr lang="en-US"/>
        </a:p>
      </dgm:t>
    </dgm:pt>
    <dgm:pt modelId="{C4479F8E-1387-415D-A738-CEC60E32657D}" type="sibTrans" cxnId="{EFFBE293-C117-40D9-AC8E-B3CFC89E8B19}">
      <dgm:prSet/>
      <dgm:spPr/>
      <dgm:t>
        <a:bodyPr/>
        <a:lstStyle/>
        <a:p>
          <a:endParaRPr lang="en-US"/>
        </a:p>
      </dgm:t>
    </dgm:pt>
    <dgm:pt modelId="{4855D71D-50FC-4185-B16C-2B5E34ABB854}" type="pres">
      <dgm:prSet presAssocID="{8C09E629-5612-4DE4-B307-5DBC4935D20F}" presName="Name0" presStyleCnt="0">
        <dgm:presLayoutVars>
          <dgm:dir/>
          <dgm:animLvl val="lvl"/>
          <dgm:resizeHandles val="exact"/>
        </dgm:presLayoutVars>
      </dgm:prSet>
      <dgm:spPr/>
    </dgm:pt>
    <dgm:pt modelId="{7859DBF7-2D0F-49B7-818C-9EE9ABDDD9EE}" type="pres">
      <dgm:prSet presAssocID="{56392043-9B99-42FC-ADF1-7DFBFCA39AFE}" presName="parTxOnly" presStyleLbl="node1" presStyleIdx="0" presStyleCnt="5">
        <dgm:presLayoutVars>
          <dgm:chMax val="0"/>
          <dgm:chPref val="0"/>
          <dgm:bulletEnabled val="1"/>
        </dgm:presLayoutVars>
      </dgm:prSet>
      <dgm:spPr/>
    </dgm:pt>
    <dgm:pt modelId="{B10B5200-F2D3-490D-868D-C3C84B9D1DD3}" type="pres">
      <dgm:prSet presAssocID="{85AAAE31-1A94-4020-A43A-F6227F30EE89}" presName="parTxOnlySpace" presStyleCnt="0"/>
      <dgm:spPr/>
    </dgm:pt>
    <dgm:pt modelId="{CAAF1384-4506-49C4-A7CC-EAC98596EDF4}" type="pres">
      <dgm:prSet presAssocID="{0CAE7069-39D0-4D49-8863-F8FBB44570AA}" presName="parTxOnly" presStyleLbl="node1" presStyleIdx="1" presStyleCnt="5">
        <dgm:presLayoutVars>
          <dgm:chMax val="0"/>
          <dgm:chPref val="0"/>
          <dgm:bulletEnabled val="1"/>
        </dgm:presLayoutVars>
      </dgm:prSet>
      <dgm:spPr/>
    </dgm:pt>
    <dgm:pt modelId="{A6BA33FE-7D5A-4C18-A556-366C606A2F99}" type="pres">
      <dgm:prSet presAssocID="{60BE0527-83FA-48FC-ACFA-F96873D9C43B}" presName="parTxOnlySpace" presStyleCnt="0"/>
      <dgm:spPr/>
    </dgm:pt>
    <dgm:pt modelId="{0F71D6C4-A746-481D-BF33-37EB8353B851}" type="pres">
      <dgm:prSet presAssocID="{13D4203D-4050-4A5C-BBCE-002464C08CFA}" presName="parTxOnly" presStyleLbl="node1" presStyleIdx="2" presStyleCnt="5">
        <dgm:presLayoutVars>
          <dgm:chMax val="0"/>
          <dgm:chPref val="0"/>
          <dgm:bulletEnabled val="1"/>
        </dgm:presLayoutVars>
      </dgm:prSet>
      <dgm:spPr/>
    </dgm:pt>
    <dgm:pt modelId="{0EF19579-5763-4919-96C9-4659A11E101D}" type="pres">
      <dgm:prSet presAssocID="{8D15464A-625F-462E-A854-D0011D7E6550}" presName="parTxOnlySpace" presStyleCnt="0"/>
      <dgm:spPr/>
    </dgm:pt>
    <dgm:pt modelId="{17194B44-B5E5-4A4E-94BA-D8BCF3C015F6}" type="pres">
      <dgm:prSet presAssocID="{D8449DE1-6057-4063-AB8D-E637F0BC53E6}" presName="parTxOnly" presStyleLbl="node1" presStyleIdx="3" presStyleCnt="5">
        <dgm:presLayoutVars>
          <dgm:chMax val="0"/>
          <dgm:chPref val="0"/>
          <dgm:bulletEnabled val="1"/>
        </dgm:presLayoutVars>
      </dgm:prSet>
      <dgm:spPr/>
    </dgm:pt>
    <dgm:pt modelId="{0C8C8FBB-F27B-407D-A03A-6CFD6EBB4602}" type="pres">
      <dgm:prSet presAssocID="{AC00BEA9-FC2D-4EE9-89F3-E4E45057746B}" presName="parTxOnlySpace" presStyleCnt="0"/>
      <dgm:spPr/>
    </dgm:pt>
    <dgm:pt modelId="{A08D5CE7-3F16-4C40-827E-CC4D74A7A602}" type="pres">
      <dgm:prSet presAssocID="{B42DFA58-9817-4C85-9F5C-9523BD8CCBA0}" presName="parTxOnly" presStyleLbl="node1" presStyleIdx="4" presStyleCnt="5" custLinFactNeighborX="1">
        <dgm:presLayoutVars>
          <dgm:chMax val="0"/>
          <dgm:chPref val="0"/>
          <dgm:bulletEnabled val="1"/>
        </dgm:presLayoutVars>
      </dgm:prSet>
      <dgm:spPr/>
    </dgm:pt>
  </dgm:ptLst>
  <dgm:cxnLst>
    <dgm:cxn modelId="{7043A422-9B35-442B-BF6C-3493BB860FE3}" srcId="{8C09E629-5612-4DE4-B307-5DBC4935D20F}" destId="{56392043-9B99-42FC-ADF1-7DFBFCA39AFE}" srcOrd="0" destOrd="0" parTransId="{4ED16E6A-6574-4B7C-908A-A6AB8D1A594D}" sibTransId="{85AAAE31-1A94-4020-A43A-F6227F30EE89}"/>
    <dgm:cxn modelId="{7FE0A03D-37C9-4944-AE90-9979F2AF46EB}" type="presOf" srcId="{13D4203D-4050-4A5C-BBCE-002464C08CFA}" destId="{0F71D6C4-A746-481D-BF33-37EB8353B851}" srcOrd="0" destOrd="0" presId="urn:microsoft.com/office/officeart/2005/8/layout/chevron1"/>
    <dgm:cxn modelId="{82C0BB60-0632-4F9D-AAA1-F1D1062E98E4}" type="presOf" srcId="{D8449DE1-6057-4063-AB8D-E637F0BC53E6}" destId="{17194B44-B5E5-4A4E-94BA-D8BCF3C015F6}" srcOrd="0" destOrd="0" presId="urn:microsoft.com/office/officeart/2005/8/layout/chevron1"/>
    <dgm:cxn modelId="{D583318A-D2D6-4737-8CAC-FCEAF89A5162}" srcId="{8C09E629-5612-4DE4-B307-5DBC4935D20F}" destId="{13D4203D-4050-4A5C-BBCE-002464C08CFA}" srcOrd="2" destOrd="0" parTransId="{3D97425D-CB3A-4530-B9BE-7D3F25B849B8}" sibTransId="{8D15464A-625F-462E-A854-D0011D7E6550}"/>
    <dgm:cxn modelId="{EFFBE293-C117-40D9-AC8E-B3CFC89E8B19}" srcId="{8C09E629-5612-4DE4-B307-5DBC4935D20F}" destId="{B42DFA58-9817-4C85-9F5C-9523BD8CCBA0}" srcOrd="4" destOrd="0" parTransId="{5FC6CAA9-653B-4175-9A19-AE370139D709}" sibTransId="{C4479F8E-1387-415D-A738-CEC60E32657D}"/>
    <dgm:cxn modelId="{BA2D4CA0-A6D2-424D-82B6-4FB83009B93E}" srcId="{8C09E629-5612-4DE4-B307-5DBC4935D20F}" destId="{D8449DE1-6057-4063-AB8D-E637F0BC53E6}" srcOrd="3" destOrd="0" parTransId="{2774DF43-459C-4939-B057-047CFB045C69}" sibTransId="{AC00BEA9-FC2D-4EE9-89F3-E4E45057746B}"/>
    <dgm:cxn modelId="{508598A9-24CD-4374-812C-06A74374B47D}" type="presOf" srcId="{0CAE7069-39D0-4D49-8863-F8FBB44570AA}" destId="{CAAF1384-4506-49C4-A7CC-EAC98596EDF4}" srcOrd="0" destOrd="0" presId="urn:microsoft.com/office/officeart/2005/8/layout/chevron1"/>
    <dgm:cxn modelId="{E192C6B7-A7DA-4345-90DC-1E0871FFFE48}" srcId="{8C09E629-5612-4DE4-B307-5DBC4935D20F}" destId="{0CAE7069-39D0-4D49-8863-F8FBB44570AA}" srcOrd="1" destOrd="0" parTransId="{075F4019-8E50-4DC9-BA88-1AAA9F65EBF2}" sibTransId="{60BE0527-83FA-48FC-ACFA-F96873D9C43B}"/>
    <dgm:cxn modelId="{A0C65EB8-AA38-4109-A282-14D78FED54B9}" type="presOf" srcId="{8C09E629-5612-4DE4-B307-5DBC4935D20F}" destId="{4855D71D-50FC-4185-B16C-2B5E34ABB854}" srcOrd="0" destOrd="0" presId="urn:microsoft.com/office/officeart/2005/8/layout/chevron1"/>
    <dgm:cxn modelId="{A1EBD7D7-9705-4DEB-92F4-019F6AF04B48}" type="presOf" srcId="{B42DFA58-9817-4C85-9F5C-9523BD8CCBA0}" destId="{A08D5CE7-3F16-4C40-827E-CC4D74A7A602}" srcOrd="0" destOrd="0" presId="urn:microsoft.com/office/officeart/2005/8/layout/chevron1"/>
    <dgm:cxn modelId="{ABC920E1-BE72-47C4-8328-52E6AFB894BB}" type="presOf" srcId="{56392043-9B99-42FC-ADF1-7DFBFCA39AFE}" destId="{7859DBF7-2D0F-49B7-818C-9EE9ABDDD9EE}" srcOrd="0" destOrd="0" presId="urn:microsoft.com/office/officeart/2005/8/layout/chevron1"/>
    <dgm:cxn modelId="{0425CC22-B18C-4761-A226-5101FBAE14C2}" type="presParOf" srcId="{4855D71D-50FC-4185-B16C-2B5E34ABB854}" destId="{7859DBF7-2D0F-49B7-818C-9EE9ABDDD9EE}" srcOrd="0" destOrd="0" presId="urn:microsoft.com/office/officeart/2005/8/layout/chevron1"/>
    <dgm:cxn modelId="{002DA890-E152-4128-8583-10FE5A785AE9}" type="presParOf" srcId="{4855D71D-50FC-4185-B16C-2B5E34ABB854}" destId="{B10B5200-F2D3-490D-868D-C3C84B9D1DD3}" srcOrd="1" destOrd="0" presId="urn:microsoft.com/office/officeart/2005/8/layout/chevron1"/>
    <dgm:cxn modelId="{2C46A5E9-D96A-45FB-A006-CB27A6125CF7}" type="presParOf" srcId="{4855D71D-50FC-4185-B16C-2B5E34ABB854}" destId="{CAAF1384-4506-49C4-A7CC-EAC98596EDF4}" srcOrd="2" destOrd="0" presId="urn:microsoft.com/office/officeart/2005/8/layout/chevron1"/>
    <dgm:cxn modelId="{1AB9FF4E-3BD2-4E6B-8949-837C526B5975}" type="presParOf" srcId="{4855D71D-50FC-4185-B16C-2B5E34ABB854}" destId="{A6BA33FE-7D5A-4C18-A556-366C606A2F99}" srcOrd="3" destOrd="0" presId="urn:microsoft.com/office/officeart/2005/8/layout/chevron1"/>
    <dgm:cxn modelId="{3AA2BE8E-1D06-49B7-9E1B-A44874939709}" type="presParOf" srcId="{4855D71D-50FC-4185-B16C-2B5E34ABB854}" destId="{0F71D6C4-A746-481D-BF33-37EB8353B851}" srcOrd="4" destOrd="0" presId="urn:microsoft.com/office/officeart/2005/8/layout/chevron1"/>
    <dgm:cxn modelId="{3C0EB157-8E40-43C9-AE32-32FDE1A75990}" type="presParOf" srcId="{4855D71D-50FC-4185-B16C-2B5E34ABB854}" destId="{0EF19579-5763-4919-96C9-4659A11E101D}" srcOrd="5" destOrd="0" presId="urn:microsoft.com/office/officeart/2005/8/layout/chevron1"/>
    <dgm:cxn modelId="{F12DD0A0-6A32-45E2-86E4-B9ECB29718A1}" type="presParOf" srcId="{4855D71D-50FC-4185-B16C-2B5E34ABB854}" destId="{17194B44-B5E5-4A4E-94BA-D8BCF3C015F6}" srcOrd="6" destOrd="0" presId="urn:microsoft.com/office/officeart/2005/8/layout/chevron1"/>
    <dgm:cxn modelId="{F13C72D9-A618-4AC1-B84D-E3E169845425}" type="presParOf" srcId="{4855D71D-50FC-4185-B16C-2B5E34ABB854}" destId="{0C8C8FBB-F27B-407D-A03A-6CFD6EBB4602}" srcOrd="7" destOrd="0" presId="urn:microsoft.com/office/officeart/2005/8/layout/chevron1"/>
    <dgm:cxn modelId="{DCB59BD9-CEAD-45DD-B7E2-B47B776E7047}" type="presParOf" srcId="{4855D71D-50FC-4185-B16C-2B5E34ABB854}" destId="{A08D5CE7-3F16-4C40-827E-CC4D74A7A60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0"/>
          <a:ext cx="2461753"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No Uncertainty</a:t>
          </a:r>
        </a:p>
      </dsp:txBody>
      <dsp:txXfrm>
        <a:off x="0" y="0"/>
        <a:ext cx="2461753" cy="489600"/>
      </dsp:txXfrm>
    </dsp:sp>
    <dsp:sp modelId="{75826E61-882F-4E42-B2DE-53BD198C8B82}">
      <dsp:nvSpPr>
        <dsp:cNvPr id="0" name=""/>
        <dsp:cNvSpPr/>
      </dsp:nvSpPr>
      <dsp:spPr>
        <a:xfrm>
          <a:off x="0" y="511825"/>
          <a:ext cx="2461753" cy="27532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Full observability</a:t>
          </a:r>
          <a:r>
            <a:rPr lang="en-US" sz="1600" kern="1200" dirty="0"/>
            <a:t>: The agent always knows (=can observe) the state.</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b="1" kern="1200" dirty="0"/>
            <a:t>Deterministic environment </a:t>
          </a:r>
          <a:r>
            <a:rPr lang="en-US" sz="1600" kern="1200" dirty="0"/>
            <a:t>with a known transition model</a:t>
          </a:r>
          <a:br>
            <a:rPr lang="en-US" sz="1600" kern="1200" dirty="0"/>
          </a:br>
          <a14:m xmlns:a14="http://schemas.microsoft.com/office/drawing/2010/main">
            <m:oMath xmlns:m="http://schemas.openxmlformats.org/officeDocument/2006/math">
              <m:r>
                <a:rPr lang="en-US" sz="1600" b="0" i="1" kern="1200" smtClean="0">
                  <a:latin typeface="Cambria Math" panose="02040503050406030204" pitchFamily="18" charset="0"/>
                </a:rPr>
                <m:t>𝑅𝑒𝑠𝑢𝑙𝑡</m:t>
              </m:r>
              <m:d>
                <m:dPr>
                  <m:ctrlPr>
                    <a:rPr lang="en-US" sz="1600" b="0" i="1" kern="1200" smtClean="0">
                      <a:latin typeface="Cambria Math" panose="02040503050406030204" pitchFamily="18" charset="0"/>
                    </a:rPr>
                  </m:ctrlPr>
                </m:dPr>
                <m:e>
                  <m:r>
                    <a:rPr lang="en-US" sz="1600" b="0" i="1" kern="1200" smtClean="0">
                      <a:latin typeface="Cambria Math" panose="02040503050406030204" pitchFamily="18" charset="0"/>
                    </a:rPr>
                    <m:t>𝑠</m:t>
                  </m:r>
                  <m:r>
                    <a:rPr lang="en-US" sz="1600" b="0" i="1" kern="1200" smtClean="0">
                      <a:latin typeface="Cambria Math" panose="02040503050406030204" pitchFamily="18" charset="0"/>
                    </a:rPr>
                    <m:t>,</m:t>
                  </m:r>
                  <m:r>
                    <a:rPr lang="en-US" sz="1600" b="0" i="1" kern="1200" smtClean="0">
                      <a:latin typeface="Cambria Math" panose="02040503050406030204" pitchFamily="18" charset="0"/>
                    </a:rPr>
                    <m:t>𝑎</m:t>
                  </m:r>
                </m:e>
              </m:d>
              <m:r>
                <a:rPr lang="en-US" sz="1600" b="0" i="1" kern="1200" smtClean="0">
                  <a:latin typeface="Cambria Math" panose="02040503050406030204" pitchFamily="18" charset="0"/>
                </a:rPr>
                <m:t>=</m:t>
              </m:r>
              <m:sSup>
                <m:sSupPr>
                  <m:ctrlPr>
                    <a:rPr lang="en-US" sz="1600" b="0" i="1" kern="1200" smtClean="0">
                      <a:latin typeface="Cambria Math" panose="02040503050406030204" pitchFamily="18" charset="0"/>
                    </a:rPr>
                  </m:ctrlPr>
                </m:sSupPr>
                <m:e>
                  <m:r>
                    <a:rPr lang="en-US" sz="1600" i="1" kern="1200" smtClean="0">
                      <a:latin typeface="Cambria Math" panose="02040503050406030204" pitchFamily="18" charset="0"/>
                    </a:rPr>
                    <m:t>𝑠</m:t>
                  </m:r>
                </m:e>
                <m:sup>
                  <m:r>
                    <a:rPr lang="en-US" sz="1600" b="0" i="1" kern="1200" smtClean="0">
                      <a:latin typeface="Cambria Math" panose="02040503050406030204" pitchFamily="18" charset="0"/>
                    </a:rPr>
                    <m:t>′</m:t>
                  </m:r>
                </m:sup>
              </m:sSup>
            </m:oMath>
          </a14:m>
          <a:br>
            <a:rPr lang="en-US" sz="1600" kern="1200" dirty="0"/>
          </a:br>
          <a:r>
            <a:rPr lang="en-US" sz="1600" kern="1200" dirty="0"/>
            <a:t>The agent can predict the outcome of its actions.</a:t>
          </a:r>
        </a:p>
      </dsp:txBody>
      <dsp:txXfrm>
        <a:off x="0" y="511825"/>
        <a:ext cx="2461753" cy="27532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9DBF7-2D0F-49B7-818C-9EE9ABDDD9EE}">
      <dsp:nvSpPr>
        <dsp:cNvPr id="0" name=""/>
        <dsp:cNvSpPr/>
      </dsp:nvSpPr>
      <dsp:spPr>
        <a:xfrm>
          <a:off x="1488" y="217685"/>
          <a:ext cx="1324570" cy="529828"/>
        </a:xfrm>
        <a:prstGeom prst="chevron">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6350" cap="flat" cmpd="sng" algn="ctr">
          <a:solidFill>
            <a:schemeClr val="accent4"/>
          </a:solidFill>
          <a:prstDash val="solid"/>
          <a:miter lim="800000"/>
        </a:ln>
        <a:effectLst/>
      </dsp:spPr>
      <dsp:style>
        <a:lnRef idx="1">
          <a:schemeClr val="accent4"/>
        </a:lnRef>
        <a:fillRef idx="3">
          <a:schemeClr val="accent4"/>
        </a:fillRef>
        <a:effectRef idx="2">
          <a:schemeClr val="accent4"/>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6402" y="217685"/>
        <a:ext cx="794742" cy="529828"/>
      </dsp:txXfrm>
    </dsp:sp>
    <dsp:sp modelId="{CAAF1384-4506-49C4-A7CC-EAC98596EDF4}">
      <dsp:nvSpPr>
        <dsp:cNvPr id="0" name=""/>
        <dsp:cNvSpPr/>
      </dsp:nvSpPr>
      <dsp:spPr>
        <a:xfrm>
          <a:off x="1193601"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1458515" y="217685"/>
        <a:ext cx="794742" cy="529828"/>
      </dsp:txXfrm>
    </dsp:sp>
    <dsp:sp modelId="{0F71D6C4-A746-481D-BF33-37EB8353B851}">
      <dsp:nvSpPr>
        <dsp:cNvPr id="0" name=""/>
        <dsp:cNvSpPr/>
      </dsp:nvSpPr>
      <dsp:spPr>
        <a:xfrm>
          <a:off x="2385714" y="217685"/>
          <a:ext cx="1324570" cy="52982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50628" y="217685"/>
        <a:ext cx="794742" cy="529828"/>
      </dsp:txXfrm>
    </dsp:sp>
    <dsp:sp modelId="{17194B44-B5E5-4A4E-94BA-D8BCF3C015F6}">
      <dsp:nvSpPr>
        <dsp:cNvPr id="0" name=""/>
        <dsp:cNvSpPr/>
      </dsp:nvSpPr>
      <dsp:spPr>
        <a:xfrm>
          <a:off x="3577828"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3842742" y="217685"/>
        <a:ext cx="794742" cy="529828"/>
      </dsp:txXfrm>
    </dsp:sp>
    <dsp:sp modelId="{A08D5CE7-3F16-4C40-827E-CC4D74A7A602}">
      <dsp:nvSpPr>
        <dsp:cNvPr id="0" name=""/>
        <dsp:cNvSpPr/>
      </dsp:nvSpPr>
      <dsp:spPr>
        <a:xfrm>
          <a:off x="4769942" y="217685"/>
          <a:ext cx="1324570" cy="529828"/>
        </a:xfrm>
        <a:prstGeom prst="chevron">
          <a:avLst/>
        </a:prstGeom>
        <a:solidFill>
          <a:schemeClr val="accent4"/>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5034856" y="217685"/>
        <a:ext cx="794742" cy="52982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6E2045A-045A-4BC7-A4D3-1395440B1C3D}" type="datetimeFigureOut">
              <a:rPr lang="en-US" smtClean="0"/>
              <a:pPr/>
              <a:t>10/22/2025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A8F1D18-9638-4932-8910-B6EDCB447A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Like the observable problem, but the percept function is Percept(s) = top-left corner tile.</a:t>
            </a:r>
          </a:p>
          <a:p>
            <a:pPr marL="228600" indent="-228600">
              <a:buAutoNum type="arabicPeriod"/>
            </a:pPr>
            <a:r>
              <a:rPr lang="en-US" dirty="0"/>
              <a:t>Cycle all tiles through the window and remember what they are. Now it is a completely observable problem.</a:t>
            </a:r>
          </a:p>
          <a:p>
            <a:pPr marL="0" indent="0">
              <a:buNone/>
            </a:pPr>
            <a:r>
              <a:rPr lang="en-US" dirty="0"/>
              <a:t> a) Model-based reflex agent (memory is used to keep track of hidden tiles)</a:t>
            </a:r>
          </a:p>
          <a:p>
            <a:pPr marL="0" indent="0">
              <a:buNone/>
            </a:pPr>
            <a:r>
              <a:rPr lang="en-US" dirty="0"/>
              <a:t>B ) First a simple algorithm that moves all tiles through the window. Then use a regular search tree.</a:t>
            </a:r>
          </a:p>
        </p:txBody>
      </p:sp>
      <p:sp>
        <p:nvSpPr>
          <p:cNvPr id="4" name="Slide Number Placeholder 3"/>
          <p:cNvSpPr>
            <a:spLocks noGrp="1"/>
          </p:cNvSpPr>
          <p:nvPr>
            <p:ph type="sldNum" sz="quarter" idx="5"/>
          </p:nvPr>
        </p:nvSpPr>
        <p:spPr/>
        <p:txBody>
          <a:bodyPr/>
          <a:lstStyle/>
          <a:p>
            <a:fld id="{CA8F1D18-9638-4932-8910-B6EDCB447AA8}" type="slidenum">
              <a:rPr lang="en-US" smtClean="0"/>
              <a:pPr/>
              <a:t>32</a:t>
            </a:fld>
            <a:endParaRPr lang="en-US"/>
          </a:p>
        </p:txBody>
      </p:sp>
    </p:spTree>
    <p:extLst>
      <p:ext uri="{BB962C8B-B14F-4D97-AF65-F5344CB8AC3E}">
        <p14:creationId xmlns:p14="http://schemas.microsoft.com/office/powerpoint/2010/main" val="907618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8</a:t>
            </a:fld>
            <a:endParaRPr lang="en-US"/>
          </a:p>
        </p:txBody>
      </p:sp>
    </p:spTree>
    <p:extLst>
      <p:ext uri="{BB962C8B-B14F-4D97-AF65-F5344CB8AC3E}">
        <p14:creationId xmlns:p14="http://schemas.microsoft.com/office/powerpoint/2010/main" val="15185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16</a:t>
            </a:fld>
            <a:endParaRPr lang="en-US"/>
          </a:p>
        </p:txBody>
      </p:sp>
    </p:spTree>
    <p:extLst>
      <p:ext uri="{BB962C8B-B14F-4D97-AF65-F5344CB8AC3E}">
        <p14:creationId xmlns:p14="http://schemas.microsoft.com/office/powerpoint/2010/main" val="693729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17</a:t>
            </a:fld>
            <a:endParaRPr lang="en-US"/>
          </a:p>
        </p:txBody>
      </p:sp>
    </p:spTree>
    <p:extLst>
      <p:ext uri="{BB962C8B-B14F-4D97-AF65-F5344CB8AC3E}">
        <p14:creationId xmlns:p14="http://schemas.microsoft.com/office/powerpoint/2010/main" val="2258221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18</a:t>
            </a:fld>
            <a:endParaRPr lang="en-US"/>
          </a:p>
        </p:txBody>
      </p:sp>
    </p:spTree>
    <p:extLst>
      <p:ext uri="{BB962C8B-B14F-4D97-AF65-F5344CB8AC3E}">
        <p14:creationId xmlns:p14="http://schemas.microsoft.com/office/powerpoint/2010/main" val="3522779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Move 3m left and 8m up (wall stops the agent). Move 2m left and 1m down.</a:t>
            </a:r>
          </a:p>
          <a:p>
            <a:pPr marL="228600" indent="-228600">
              <a:buAutoNum type="arabicPeriod"/>
            </a:pPr>
            <a:r>
              <a:rPr lang="en-US" dirty="0"/>
              <a:t>Dimensions of the room. Agent needs to be able to measure the distance it goes. Wall needs to stop the agent and keep it in place.</a:t>
            </a:r>
          </a:p>
          <a:p>
            <a:pPr marL="228600" indent="-228600">
              <a:buAutoNum type="arabicPeriod"/>
            </a:pPr>
            <a:r>
              <a:rPr lang="en-US" dirty="0"/>
              <a:t>Model-based reflex agent.</a:t>
            </a:r>
          </a:p>
        </p:txBody>
      </p:sp>
      <p:sp>
        <p:nvSpPr>
          <p:cNvPr id="4" name="Slide Number Placeholder 3"/>
          <p:cNvSpPr>
            <a:spLocks noGrp="1"/>
          </p:cNvSpPr>
          <p:nvPr>
            <p:ph type="sldNum" sz="quarter" idx="5"/>
          </p:nvPr>
        </p:nvSpPr>
        <p:spPr/>
        <p:txBody>
          <a:bodyPr/>
          <a:lstStyle/>
          <a:p>
            <a:fld id="{CA8F1D18-9638-4932-8910-B6EDCB447AA8}" type="slidenum">
              <a:rPr lang="en-US" smtClean="0"/>
              <a:pPr/>
              <a:t>21</a:t>
            </a:fld>
            <a:endParaRPr lang="en-US"/>
          </a:p>
        </p:txBody>
      </p:sp>
    </p:spTree>
    <p:extLst>
      <p:ext uri="{BB962C8B-B14F-4D97-AF65-F5344CB8AC3E}">
        <p14:creationId xmlns:p14="http://schemas.microsoft.com/office/powerpoint/2010/main" val="639017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25</a:t>
            </a:fld>
            <a:endParaRPr lang="en-US"/>
          </a:p>
        </p:txBody>
      </p:sp>
    </p:spTree>
    <p:extLst>
      <p:ext uri="{BB962C8B-B14F-4D97-AF65-F5344CB8AC3E}">
        <p14:creationId xmlns:p14="http://schemas.microsoft.com/office/powerpoint/2010/main" val="1317397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27</a:t>
            </a:fld>
            <a:endParaRPr lang="en-US"/>
          </a:p>
        </p:txBody>
      </p:sp>
    </p:spTree>
    <p:extLst>
      <p:ext uri="{BB962C8B-B14F-4D97-AF65-F5344CB8AC3E}">
        <p14:creationId xmlns:p14="http://schemas.microsoft.com/office/powerpoint/2010/main" val="3454310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28</a:t>
            </a:fld>
            <a:endParaRPr lang="en-US"/>
          </a:p>
        </p:txBody>
      </p:sp>
    </p:spTree>
    <p:extLst>
      <p:ext uri="{BB962C8B-B14F-4D97-AF65-F5344CB8AC3E}">
        <p14:creationId xmlns:p14="http://schemas.microsoft.com/office/powerpoint/2010/main" val="2042226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D9DA4-02CE-43F5-9CF0-D49D363C8459}" type="slidenum">
              <a:rPr lang="en-US" smtClean="0"/>
              <a:pPr/>
              <a:t>‹#›</a:t>
            </a:fld>
            <a:endParaRPr lang="en-US"/>
          </a:p>
        </p:txBody>
      </p:sp>
    </p:spTree>
    <p:extLst>
      <p:ext uri="{BB962C8B-B14F-4D97-AF65-F5344CB8AC3E}">
        <p14:creationId xmlns:p14="http://schemas.microsoft.com/office/powerpoint/2010/main" val="28567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BB250-A250-4885-A268-87B3538DFE98}" type="slidenum">
              <a:rPr lang="en-US" smtClean="0"/>
              <a:pPr/>
              <a:t>‹#›</a:t>
            </a:fld>
            <a:endParaRPr lang="en-US"/>
          </a:p>
        </p:txBody>
      </p:sp>
    </p:spTree>
    <p:extLst>
      <p:ext uri="{BB962C8B-B14F-4D97-AF65-F5344CB8AC3E}">
        <p14:creationId xmlns:p14="http://schemas.microsoft.com/office/powerpoint/2010/main" val="302862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6124F-E4DF-44CD-BFA1-9C4215F3C6FD}" type="slidenum">
              <a:rPr lang="en-US" smtClean="0"/>
              <a:pPr/>
              <a:t>‹#›</a:t>
            </a:fld>
            <a:endParaRPr lang="en-US"/>
          </a:p>
        </p:txBody>
      </p:sp>
    </p:spTree>
    <p:extLst>
      <p:ext uri="{BB962C8B-B14F-4D97-AF65-F5344CB8AC3E}">
        <p14:creationId xmlns:p14="http://schemas.microsoft.com/office/powerpoint/2010/main" val="163403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541FF-43FD-4C27-B2AB-C7A86A2D65CE}" type="slidenum">
              <a:rPr lang="en-US" smtClean="0"/>
              <a:pPr/>
              <a:t>‹#›</a:t>
            </a:fld>
            <a:endParaRPr lang="en-US"/>
          </a:p>
        </p:txBody>
      </p:sp>
    </p:spTree>
    <p:extLst>
      <p:ext uri="{BB962C8B-B14F-4D97-AF65-F5344CB8AC3E}">
        <p14:creationId xmlns:p14="http://schemas.microsoft.com/office/powerpoint/2010/main" val="1642015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706D21-1181-4166-8079-A41C583EFAEA}" type="slidenum">
              <a:rPr lang="en-US" smtClean="0"/>
              <a:pPr/>
              <a:t>‹#›</a:t>
            </a:fld>
            <a:endParaRPr lang="en-US"/>
          </a:p>
        </p:txBody>
      </p:sp>
    </p:spTree>
    <p:extLst>
      <p:ext uri="{BB962C8B-B14F-4D97-AF65-F5344CB8AC3E}">
        <p14:creationId xmlns:p14="http://schemas.microsoft.com/office/powerpoint/2010/main" val="20574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4A6A7-A8A8-444E-955C-ECC81D9EE3C1}" type="slidenum">
              <a:rPr lang="en-US" smtClean="0"/>
              <a:pPr/>
              <a:t>‹#›</a:t>
            </a:fld>
            <a:endParaRPr lang="en-US"/>
          </a:p>
        </p:txBody>
      </p:sp>
    </p:spTree>
    <p:extLst>
      <p:ext uri="{BB962C8B-B14F-4D97-AF65-F5344CB8AC3E}">
        <p14:creationId xmlns:p14="http://schemas.microsoft.com/office/powerpoint/2010/main" val="415113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8F21B-BA12-430D-BE3E-273EE4A9C69B}" type="slidenum">
              <a:rPr lang="en-US" smtClean="0"/>
              <a:pPr/>
              <a:t>‹#›</a:t>
            </a:fld>
            <a:endParaRPr lang="en-US"/>
          </a:p>
        </p:txBody>
      </p:sp>
    </p:spTree>
    <p:extLst>
      <p:ext uri="{BB962C8B-B14F-4D97-AF65-F5344CB8AC3E}">
        <p14:creationId xmlns:p14="http://schemas.microsoft.com/office/powerpoint/2010/main" val="143558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3AA154-AEC2-45BD-83B5-605C6AF79F6D}" type="slidenum">
              <a:rPr lang="en-US" smtClean="0"/>
              <a:pPr/>
              <a:t>‹#›</a:t>
            </a:fld>
            <a:endParaRPr lang="en-US"/>
          </a:p>
        </p:txBody>
      </p:sp>
    </p:spTree>
    <p:extLst>
      <p:ext uri="{BB962C8B-B14F-4D97-AF65-F5344CB8AC3E}">
        <p14:creationId xmlns:p14="http://schemas.microsoft.com/office/powerpoint/2010/main" val="56196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C9F4F-55B6-427D-981E-09CF38EE502D}" type="slidenum">
              <a:rPr lang="en-US" smtClean="0"/>
              <a:pPr/>
              <a:t>‹#›</a:t>
            </a:fld>
            <a:endParaRPr lang="en-US"/>
          </a:p>
        </p:txBody>
      </p:sp>
    </p:spTree>
    <p:extLst>
      <p:ext uri="{BB962C8B-B14F-4D97-AF65-F5344CB8AC3E}">
        <p14:creationId xmlns:p14="http://schemas.microsoft.com/office/powerpoint/2010/main" val="179778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70B25-377E-4295-B49E-194E8FC6878E}" type="slidenum">
              <a:rPr lang="en-US" smtClean="0"/>
              <a:pPr/>
              <a:t>‹#›</a:t>
            </a:fld>
            <a:endParaRPr lang="en-US"/>
          </a:p>
        </p:txBody>
      </p:sp>
    </p:spTree>
    <p:extLst>
      <p:ext uri="{BB962C8B-B14F-4D97-AF65-F5344CB8AC3E}">
        <p14:creationId xmlns:p14="http://schemas.microsoft.com/office/powerpoint/2010/main" val="420614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44E4E-8BDE-4300-9999-9D2DCD00CB85}" type="slidenum">
              <a:rPr lang="en-US" smtClean="0"/>
              <a:pPr/>
              <a:t>‹#›</a:t>
            </a:fld>
            <a:endParaRPr lang="en-US"/>
          </a:p>
        </p:txBody>
      </p:sp>
    </p:spTree>
    <p:extLst>
      <p:ext uri="{BB962C8B-B14F-4D97-AF65-F5344CB8AC3E}">
        <p14:creationId xmlns:p14="http://schemas.microsoft.com/office/powerpoint/2010/main" val="184592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13C7E-08E5-4BBC-8983-6EE86B3B323D}" type="slidenum">
              <a:rPr lang="en-US" smtClean="0"/>
              <a:pPr/>
              <a:t>‹#›</a:t>
            </a:fld>
            <a:endParaRPr lang="en-US"/>
          </a:p>
        </p:txBody>
      </p:sp>
    </p:spTree>
    <p:extLst>
      <p:ext uri="{BB962C8B-B14F-4D97-AF65-F5344CB8AC3E}">
        <p14:creationId xmlns:p14="http://schemas.microsoft.com/office/powerpoint/2010/main" val="37119195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40.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2.xml"/><Relationship Id="rId12" Type="http://schemas.openxmlformats.org/officeDocument/2006/relationships/image" Target="../media/image270.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Layout" Target="../diagrams/layout3.xml"/><Relationship Id="rId18" Type="http://schemas.openxmlformats.org/officeDocument/2006/relationships/image" Target="../media/image320.png"/><Relationship Id="rId3" Type="http://schemas.openxmlformats.org/officeDocument/2006/relationships/image" Target="../media/image29.png"/><Relationship Id="rId7" Type="http://schemas.openxmlformats.org/officeDocument/2006/relationships/diagramQuickStyle" Target="../diagrams/quickStyle3.xml"/><Relationship Id="rId12" Type="http://schemas.openxmlformats.org/officeDocument/2006/relationships/diagramData" Target="../diagrams/data7.xml"/><Relationship Id="rId17" Type="http://schemas.openxmlformats.org/officeDocument/2006/relationships/image" Target="../media/image5.png"/><Relationship Id="rId2" Type="http://schemas.openxmlformats.org/officeDocument/2006/relationships/notesSlide" Target="../notesSlides/notesSlide7.xml"/><Relationship Id="rId16"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4.xml"/><Relationship Id="rId15" Type="http://schemas.openxmlformats.org/officeDocument/2006/relationships/diagramColors" Target="../diagrams/colors3.xml"/><Relationship Id="rId4" Type="http://schemas.openxmlformats.org/officeDocument/2006/relationships/image" Target="../media/image311.png"/><Relationship Id="rId9" Type="http://schemas.microsoft.com/office/2007/relationships/diagramDrawing" Target="../diagrams/drawing3.xml"/><Relationship Id="rId1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6.xml"/><Relationship Id="rId7" Type="http://schemas.microsoft.com/office/2007/relationships/diagramDrawing" Target="../diagrams/drawing4.xml"/><Relationship Id="rId12" Type="http://schemas.openxmlformats.org/officeDocument/2006/relationships/image" Target="../media/image27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5.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Professional Development in Volatile Times | Babson College">
            <a:extLst>
              <a:ext uri="{FF2B5EF4-FFF2-40B4-BE49-F238E27FC236}">
                <a16:creationId xmlns:a16="http://schemas.microsoft.com/office/drawing/2014/main" id="{5764A376-60D0-4571-A1E8-43581C653E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36" r="40432" b="909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D7960-4663-47D2-B7FF-F15598B402EC}"/>
              </a:ext>
            </a:extLst>
          </p:cNvPr>
          <p:cNvSpPr>
            <a:spLocks noGrp="1"/>
          </p:cNvSpPr>
          <p:nvPr>
            <p:ph type="ctrTitle"/>
          </p:nvPr>
        </p:nvSpPr>
        <p:spPr>
          <a:xfrm>
            <a:off x="358485" y="1122363"/>
            <a:ext cx="2841915" cy="3204134"/>
          </a:xfrm>
        </p:spPr>
        <p:txBody>
          <a:bodyPr anchor="b">
            <a:normAutofit/>
          </a:bodyPr>
          <a:lstStyle/>
          <a:p>
            <a:pPr algn="l"/>
            <a:r>
              <a:rPr lang="en-US" sz="2800" dirty="0"/>
              <a:t>CS 5/7320 </a:t>
            </a:r>
            <a:br>
              <a:rPr lang="en-US" sz="2800" dirty="0"/>
            </a:br>
            <a:r>
              <a:rPr lang="en-US" sz="2400" dirty="0"/>
              <a:t>Artificial Intelligence</a:t>
            </a:r>
            <a:br>
              <a:rPr lang="en-US" sz="4200" dirty="0"/>
            </a:br>
            <a:br>
              <a:rPr lang="en-US" sz="4400" b="1" dirty="0"/>
            </a:br>
            <a:r>
              <a:rPr lang="en-US" sz="3600" b="1" dirty="0"/>
              <a:t>Search with Uncertainty</a:t>
            </a:r>
            <a:br>
              <a:rPr lang="en-US" sz="3600" b="1" dirty="0"/>
            </a:br>
            <a:r>
              <a:rPr lang="en-US" sz="2000" dirty="0"/>
              <a:t>AIMA Chapters 4.3-4.5</a:t>
            </a:r>
            <a:endParaRPr lang="en-US" sz="4200" b="1" dirty="0"/>
          </a:p>
        </p:txBody>
      </p:sp>
      <p:sp>
        <p:nvSpPr>
          <p:cNvPr id="3" name="Subtitle 2">
            <a:extLst>
              <a:ext uri="{FF2B5EF4-FFF2-40B4-BE49-F238E27FC236}">
                <a16:creationId xmlns:a16="http://schemas.microsoft.com/office/drawing/2014/main" id="{896D0283-4530-4ACB-843A-981D44341F5D}"/>
              </a:ext>
            </a:extLst>
          </p:cNvPr>
          <p:cNvSpPr>
            <a:spLocks noGrp="1"/>
          </p:cNvSpPr>
          <p:nvPr>
            <p:ph type="subTitle" idx="1"/>
          </p:nvPr>
        </p:nvSpPr>
        <p:spPr>
          <a:xfrm>
            <a:off x="358485" y="4872922"/>
            <a:ext cx="3017519" cy="1208141"/>
          </a:xfrm>
        </p:spPr>
        <p:txBody>
          <a:bodyPr>
            <a:normAutofit/>
          </a:bodyPr>
          <a:lstStyle/>
          <a:p>
            <a:pPr algn="l"/>
            <a:r>
              <a:rPr lang="en-US" sz="1700" dirty="0"/>
              <a:t>Slides by Michael Hahsler</a:t>
            </a:r>
            <a:br>
              <a:rPr lang="en-US" sz="1700" dirty="0"/>
            </a:br>
            <a:r>
              <a:rPr lang="en-US" sz="1400" dirty="0"/>
              <a:t>with figures from the AIMA textbook</a:t>
            </a:r>
            <a:endParaRPr lang="en-US" sz="17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6866B32-FD54-AD05-5089-C2C32D60A0F2}"/>
              </a:ext>
              <a:ext uri="{C183D7F6-B498-43B3-948B-1728B52AA6E4}">
                <adec:decorative xmlns:adec="http://schemas.microsoft.com/office/drawing/2017/decorative" val="1"/>
              </a:ext>
            </a:extLst>
          </p:cNvPr>
          <p:cNvGrpSpPr/>
          <p:nvPr/>
        </p:nvGrpSpPr>
        <p:grpSpPr>
          <a:xfrm>
            <a:off x="7480955" y="5187199"/>
            <a:ext cx="1304561" cy="1440289"/>
            <a:chOff x="7162800" y="4191000"/>
            <a:chExt cx="1676400" cy="1981200"/>
          </a:xfrm>
        </p:grpSpPr>
        <p:sp>
          <p:nvSpPr>
            <p:cNvPr id="5" name="Rectangle 4">
              <a:extLst>
                <a:ext uri="{FF2B5EF4-FFF2-40B4-BE49-F238E27FC236}">
                  <a16:creationId xmlns:a16="http://schemas.microsoft.com/office/drawing/2014/main" id="{731D7445-1ABE-E21B-06BC-CC86356F7218}"/>
                </a:ext>
              </a:extLst>
            </p:cNvPr>
            <p:cNvSpPr/>
            <p:nvPr/>
          </p:nvSpPr>
          <p:spPr>
            <a:xfrm>
              <a:off x="7162800" y="4191000"/>
              <a:ext cx="1676400" cy="19812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descr="A qr code with black dots&#10;&#10;Description automatically generated">
              <a:extLst>
                <a:ext uri="{FF2B5EF4-FFF2-40B4-BE49-F238E27FC236}">
                  <a16:creationId xmlns:a16="http://schemas.microsoft.com/office/drawing/2014/main" id="{BBE6B980-B7FA-D10B-0FC3-24B13E57C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684" y="4213372"/>
              <a:ext cx="1632631" cy="1632630"/>
            </a:xfrm>
            <a:prstGeom prst="rect">
              <a:avLst/>
            </a:prstGeom>
          </p:spPr>
        </p:pic>
        <p:sp>
          <p:nvSpPr>
            <p:cNvPr id="7" name="Rectangle 6">
              <a:extLst>
                <a:ext uri="{FF2B5EF4-FFF2-40B4-BE49-F238E27FC236}">
                  <a16:creationId xmlns:a16="http://schemas.microsoft.com/office/drawing/2014/main" id="{0720CF24-62E5-CA6C-898B-C68CF666ECFD}"/>
                </a:ext>
              </a:extLst>
            </p:cNvPr>
            <p:cNvSpPr/>
            <p:nvPr/>
          </p:nvSpPr>
          <p:spPr>
            <a:xfrm>
              <a:off x="7162800" y="5812970"/>
              <a:ext cx="1664629" cy="3592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t>Online Material</a:t>
              </a:r>
            </a:p>
          </p:txBody>
        </p:sp>
      </p:grpSp>
      <p:grpSp>
        <p:nvGrpSpPr>
          <p:cNvPr id="11" name="Group 10">
            <a:extLst>
              <a:ext uri="{FF2B5EF4-FFF2-40B4-BE49-F238E27FC236}">
                <a16:creationId xmlns:a16="http://schemas.microsoft.com/office/drawing/2014/main" id="{8EC0CED8-D136-0BF3-DA01-D17350AC01AB}"/>
              </a:ext>
            </a:extLst>
          </p:cNvPr>
          <p:cNvGrpSpPr/>
          <p:nvPr/>
        </p:nvGrpSpPr>
        <p:grpSpPr>
          <a:xfrm>
            <a:off x="296569" y="5883660"/>
            <a:ext cx="3017521" cy="743828"/>
            <a:chOff x="296569" y="5883660"/>
            <a:chExt cx="3017521" cy="743828"/>
          </a:xfrm>
        </p:grpSpPr>
        <p:sp>
          <p:nvSpPr>
            <p:cNvPr id="10" name="TextBox 9">
              <a:extLst>
                <a:ext uri="{FF2B5EF4-FFF2-40B4-BE49-F238E27FC236}">
                  <a16:creationId xmlns:a16="http://schemas.microsoft.com/office/drawing/2014/main" id="{C3CD48F5-2A4B-4A59-962E-8D5FE39D8A7D}"/>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Calibri" panose="020F0502020204030204" pitchFamily="34" charset="0"/>
                </a:rPr>
                <a:t>This work is licensed under a </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Calibri" panose="020F0502020204030204" pitchFamily="34" charset="0"/>
                </a:rPr>
                <a:t>.</a:t>
              </a:r>
              <a:endParaRPr lang="en-US" sz="1100" dirty="0">
                <a:solidFill>
                  <a:schemeClr val="tx1">
                    <a:lumMod val="50000"/>
                  </a:schemeClr>
                </a:solidFill>
              </a:endParaRPr>
            </a:p>
          </p:txBody>
        </p:sp>
        <p:pic>
          <p:nvPicPr>
            <p:cNvPr id="8" name="Picture 2">
              <a:extLst>
                <a:ext uri="{FF2B5EF4-FFF2-40B4-BE49-F238E27FC236}">
                  <a16:creationId xmlns:a16="http://schemas.microsoft.com/office/drawing/2014/main" id="{700C9062-93CA-E978-DF9A-01C9EF8D86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516" y="5883660"/>
              <a:ext cx="894434" cy="31294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86152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p:txBody>
          <a:bodyPr/>
          <a:lstStyle/>
          <a:p>
            <a:r>
              <a:rPr lang="en-US" dirty="0"/>
              <a:t>Search the AND-OR Tree</a:t>
            </a:r>
          </a:p>
        </p:txBody>
      </p:sp>
      <p:sp>
        <p:nvSpPr>
          <p:cNvPr id="28" name="Content Placeholder 27">
            <a:extLst>
              <a:ext uri="{FF2B5EF4-FFF2-40B4-BE49-F238E27FC236}">
                <a16:creationId xmlns:a16="http://schemas.microsoft.com/office/drawing/2014/main" id="{B54CF525-7D3F-4EEA-973F-3042015045E5}"/>
              </a:ext>
            </a:extLst>
          </p:cNvPr>
          <p:cNvSpPr>
            <a:spLocks noGrp="1"/>
          </p:cNvSpPr>
          <p:nvPr>
            <p:ph sz="half" idx="2"/>
          </p:nvPr>
        </p:nvSpPr>
        <p:spPr/>
        <p:txBody>
          <a:bodyPr>
            <a:normAutofit fontScale="62500" lnSpcReduction="20000"/>
          </a:bodyPr>
          <a:lstStyle/>
          <a:p>
            <a:r>
              <a:rPr lang="en-US" b="1" dirty="0"/>
              <a:t>Goal</a:t>
            </a:r>
            <a:r>
              <a:rPr lang="en-US" dirty="0"/>
              <a:t>: Find a subtree with one action for each OR node and considering all outcomes of the AND nodes that has only goal leaf nodes.</a:t>
            </a:r>
          </a:p>
          <a:p>
            <a:endParaRPr lang="en-US" dirty="0"/>
          </a:p>
          <a:p>
            <a:r>
              <a:rPr lang="en-US" dirty="0"/>
              <a:t>Descend the tree depth-first:</a:t>
            </a:r>
          </a:p>
          <a:p>
            <a:pPr lvl="1"/>
            <a:r>
              <a:rPr lang="en-US" dirty="0"/>
              <a:t>OR node:  trying one action at a time.</a:t>
            </a:r>
          </a:p>
          <a:p>
            <a:pPr lvl="1"/>
            <a:r>
              <a:rPr lang="en-US" dirty="0"/>
              <a:t>AND node:  consider all outcomes and check recursively.</a:t>
            </a:r>
          </a:p>
          <a:p>
            <a:pPr lvl="1"/>
            <a:r>
              <a:rPr lang="en-US" dirty="0"/>
              <a:t>Ignore cycles.</a:t>
            </a:r>
          </a:p>
          <a:p>
            <a:pPr lvl="1"/>
            <a:r>
              <a:rPr lang="en-US" dirty="0"/>
              <a:t>Abandon a subtree if not all leaf nodes are the desired goal nodes.</a:t>
            </a:r>
          </a:p>
          <a:p>
            <a:pPr lvl="1"/>
            <a:r>
              <a:rPr lang="en-US" dirty="0"/>
              <a:t>Stop when </a:t>
            </a:r>
            <a:r>
              <a:rPr lang="en-US" b="1" dirty="0"/>
              <a:t>the first complete subtree with only goal leaf nodes is found.</a:t>
            </a:r>
            <a:endParaRPr lang="en-US" dirty="0"/>
          </a:p>
          <a:p>
            <a:r>
              <a:rPr lang="en-US" dirty="0"/>
              <a:t>Construct the conditional plan that represents the subtree starting at the root node.</a:t>
            </a:r>
          </a:p>
        </p:txBody>
      </p:sp>
      <p:grpSp>
        <p:nvGrpSpPr>
          <p:cNvPr id="10" name="Group 9">
            <a:extLst>
              <a:ext uri="{FF2B5EF4-FFF2-40B4-BE49-F238E27FC236}">
                <a16:creationId xmlns:a16="http://schemas.microsoft.com/office/drawing/2014/main" id="{290E329F-F00C-C2E8-7D1C-319DECF3B22C}"/>
              </a:ext>
            </a:extLst>
          </p:cNvPr>
          <p:cNvGrpSpPr/>
          <p:nvPr/>
        </p:nvGrpSpPr>
        <p:grpSpPr>
          <a:xfrm>
            <a:off x="457200" y="5466041"/>
            <a:ext cx="4572000" cy="1150898"/>
            <a:chOff x="457200" y="5604227"/>
            <a:chExt cx="4572000" cy="1150898"/>
          </a:xfrm>
        </p:grpSpPr>
        <p:sp>
          <p:nvSpPr>
            <p:cNvPr id="6" name="TextBox 5">
              <a:extLst>
                <a:ext uri="{FF2B5EF4-FFF2-40B4-BE49-F238E27FC236}">
                  <a16:creationId xmlns:a16="http://schemas.microsoft.com/office/drawing/2014/main" id="{C47E4BD9-BCFB-66CF-DD62-1BC48CA76F3D}"/>
                </a:ext>
              </a:extLst>
            </p:cNvPr>
            <p:cNvSpPr txBox="1"/>
            <p:nvPr/>
          </p:nvSpPr>
          <p:spPr>
            <a:xfrm>
              <a:off x="457200" y="6108794"/>
              <a:ext cx="4572000" cy="6463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dirty="0"/>
                <a:t>Conditional Plan:</a:t>
              </a:r>
            </a:p>
            <a:p>
              <a:r>
                <a:rPr lang="en-US" dirty="0"/>
                <a:t>[Suck, </a:t>
              </a:r>
              <a:r>
                <a:rPr lang="en-US" b="1" dirty="0"/>
                <a:t>if</a:t>
              </a:r>
              <a:r>
                <a:rPr lang="en-US" dirty="0"/>
                <a:t> State = 5 </a:t>
              </a:r>
              <a:r>
                <a:rPr lang="en-US" b="1" dirty="0"/>
                <a:t>then</a:t>
              </a:r>
              <a:r>
                <a:rPr lang="en-US" dirty="0"/>
                <a:t> [Right, Suck] </a:t>
              </a:r>
              <a:r>
                <a:rPr lang="en-US" b="1" dirty="0"/>
                <a:t>else</a:t>
              </a:r>
              <a:r>
                <a:rPr lang="en-US" dirty="0"/>
                <a:t> []]</a:t>
              </a:r>
            </a:p>
          </p:txBody>
        </p:sp>
        <p:sp>
          <p:nvSpPr>
            <p:cNvPr id="7" name="Arrow: Down 6">
              <a:extLst>
                <a:ext uri="{FF2B5EF4-FFF2-40B4-BE49-F238E27FC236}">
                  <a16:creationId xmlns:a16="http://schemas.microsoft.com/office/drawing/2014/main" id="{C42832C8-70C7-9A6F-809D-F46E6B581CA3}"/>
                </a:ext>
              </a:extLst>
            </p:cNvPr>
            <p:cNvSpPr/>
            <p:nvPr/>
          </p:nvSpPr>
          <p:spPr>
            <a:xfrm>
              <a:off x="2324361" y="5604227"/>
              <a:ext cx="437628" cy="3491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70D8214E-66DA-40CE-9271-34D86CBB4694}"/>
              </a:ext>
            </a:extLst>
          </p:cNvPr>
          <p:cNvGrpSpPr/>
          <p:nvPr/>
        </p:nvGrpSpPr>
        <p:grpSpPr>
          <a:xfrm>
            <a:off x="352034" y="1860769"/>
            <a:ext cx="4358100" cy="3522692"/>
            <a:chOff x="352034" y="1860769"/>
            <a:chExt cx="4358100" cy="3522692"/>
          </a:xfrm>
        </p:grpSpPr>
        <p:grpSp>
          <p:nvGrpSpPr>
            <p:cNvPr id="3" name="Group 2">
              <a:extLst>
                <a:ext uri="{FF2B5EF4-FFF2-40B4-BE49-F238E27FC236}">
                  <a16:creationId xmlns:a16="http://schemas.microsoft.com/office/drawing/2014/main" id="{F72EEC3D-47CD-93D4-8EED-0A95F3C91FC1}"/>
                </a:ext>
                <a:ext uri="{C183D7F6-B498-43B3-948B-1728B52AA6E4}">
                  <adec:decorative xmlns:adec="http://schemas.microsoft.com/office/drawing/2017/decorative" val="1"/>
                </a:ext>
              </a:extLst>
            </p:cNvPr>
            <p:cNvGrpSpPr/>
            <p:nvPr/>
          </p:nvGrpSpPr>
          <p:grpSpPr>
            <a:xfrm>
              <a:off x="352034" y="1860769"/>
              <a:ext cx="4358100" cy="3522692"/>
              <a:chOff x="352034" y="1860769"/>
              <a:chExt cx="4358100" cy="3522692"/>
            </a:xfrm>
          </p:grpSpPr>
          <p:pic>
            <p:nvPicPr>
              <p:cNvPr id="30" name="Picture 29">
                <a:extLst>
                  <a:ext uri="{FF2B5EF4-FFF2-40B4-BE49-F238E27FC236}">
                    <a16:creationId xmlns:a16="http://schemas.microsoft.com/office/drawing/2014/main" id="{CFF01980-78D9-46DC-A2C6-56FA32790BFF}"/>
                  </a:ext>
                </a:extLst>
              </p:cNvPr>
              <p:cNvPicPr>
                <a:picLocks noChangeAspect="1"/>
              </p:cNvPicPr>
              <p:nvPr/>
            </p:nvPicPr>
            <p:blipFill>
              <a:blip r:embed="rId2"/>
              <a:stretch>
                <a:fillRect/>
              </a:stretch>
            </p:blipFill>
            <p:spPr>
              <a:xfrm>
                <a:off x="352034" y="1881505"/>
                <a:ext cx="4063845" cy="3501956"/>
              </a:xfrm>
              <a:prstGeom prst="rect">
                <a:avLst/>
              </a:prstGeom>
            </p:spPr>
          </p:pic>
          <p:cxnSp>
            <p:nvCxnSpPr>
              <p:cNvPr id="33" name="Straight Arrow Connector 32">
                <a:extLst>
                  <a:ext uri="{FF2B5EF4-FFF2-40B4-BE49-F238E27FC236}">
                    <a16:creationId xmlns:a16="http://schemas.microsoft.com/office/drawing/2014/main" id="{FDD1F4D6-4609-4C6D-B209-6C21BB220B12}"/>
                  </a:ext>
                </a:extLst>
              </p:cNvPr>
              <p:cNvCxnSpPr>
                <a:cxnSpLocks/>
              </p:cNvCxnSpPr>
              <p:nvPr/>
            </p:nvCxnSpPr>
            <p:spPr>
              <a:xfrm flipH="1">
                <a:off x="699647" y="2685730"/>
                <a:ext cx="397271" cy="2622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D571E5-7B61-4498-946C-61E55476ACA0}"/>
                  </a:ext>
                </a:extLst>
              </p:cNvPr>
              <p:cNvCxnSpPr>
                <a:cxnSpLocks/>
              </p:cNvCxnSpPr>
              <p:nvPr/>
            </p:nvCxnSpPr>
            <p:spPr>
              <a:xfrm>
                <a:off x="1307969" y="2667076"/>
                <a:ext cx="365909" cy="3035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4B8DE2-ED85-4A52-B06A-C9C08D4135FE}"/>
                  </a:ext>
                </a:extLst>
              </p:cNvPr>
              <p:cNvCxnSpPr>
                <a:cxnSpLocks/>
              </p:cNvCxnSpPr>
              <p:nvPr/>
            </p:nvCxnSpPr>
            <p:spPr>
              <a:xfrm flipH="1">
                <a:off x="1652969" y="4648164"/>
                <a:ext cx="20909" cy="3676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D13759-390E-4FE9-8657-BEA391906716}"/>
                  </a:ext>
                </a:extLst>
              </p:cNvPr>
              <p:cNvCxnSpPr>
                <a:cxnSpLocks/>
              </p:cNvCxnSpPr>
              <p:nvPr/>
            </p:nvCxnSpPr>
            <p:spPr>
              <a:xfrm>
                <a:off x="2116335" y="3709740"/>
                <a:ext cx="0" cy="3171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006325A-BDE7-41CF-86E1-D93AD128CD74}"/>
                  </a:ext>
                </a:extLst>
              </p:cNvPr>
              <p:cNvSpPr txBox="1"/>
              <p:nvPr/>
            </p:nvSpPr>
            <p:spPr>
              <a:xfrm>
                <a:off x="1132052" y="2104943"/>
                <a:ext cx="453970" cy="261610"/>
              </a:xfrm>
              <a:prstGeom prst="rect">
                <a:avLst/>
              </a:prstGeom>
              <a:solidFill>
                <a:schemeClr val="bg1"/>
              </a:solidFill>
            </p:spPr>
            <p:txBody>
              <a:bodyPr wrap="none" rtlCol="0">
                <a:spAutoFit/>
              </a:bodyPr>
              <a:lstStyle/>
              <a:p>
                <a:r>
                  <a:rPr lang="en-US" sz="1050" b="1" dirty="0">
                    <a:solidFill>
                      <a:srgbClr val="AA0000"/>
                    </a:solidFill>
                  </a:rPr>
                  <a:t>Suck</a:t>
                </a:r>
              </a:p>
            </p:txBody>
          </p:sp>
          <p:cxnSp>
            <p:nvCxnSpPr>
              <p:cNvPr id="38" name="Straight Arrow Connector 37">
                <a:extLst>
                  <a:ext uri="{FF2B5EF4-FFF2-40B4-BE49-F238E27FC236}">
                    <a16:creationId xmlns:a16="http://schemas.microsoft.com/office/drawing/2014/main" id="{6B36ECEC-41D5-4677-99C0-9FB74EE16150}"/>
                  </a:ext>
                </a:extLst>
              </p:cNvPr>
              <p:cNvCxnSpPr/>
              <p:nvPr/>
            </p:nvCxnSpPr>
            <p:spPr>
              <a:xfrm flipH="1">
                <a:off x="1245896" y="2163557"/>
                <a:ext cx="855964" cy="2939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09F9395-4EC9-4588-A6DF-07EC3893C7D2}"/>
                  </a:ext>
                </a:extLst>
              </p:cNvPr>
              <p:cNvSpPr txBox="1"/>
              <p:nvPr/>
            </p:nvSpPr>
            <p:spPr>
              <a:xfrm>
                <a:off x="1756166" y="4386554"/>
                <a:ext cx="453970" cy="261610"/>
              </a:xfrm>
              <a:prstGeom prst="rect">
                <a:avLst/>
              </a:prstGeom>
              <a:solidFill>
                <a:schemeClr val="bg1"/>
              </a:solidFill>
            </p:spPr>
            <p:txBody>
              <a:bodyPr wrap="none" rtlCol="0">
                <a:spAutoFit/>
              </a:bodyPr>
              <a:lstStyle/>
              <a:p>
                <a:r>
                  <a:rPr lang="en-US" sz="1050" b="1" dirty="0">
                    <a:solidFill>
                      <a:srgbClr val="AA0000"/>
                    </a:solidFill>
                  </a:rPr>
                  <a:t>Suck</a:t>
                </a:r>
              </a:p>
            </p:txBody>
          </p:sp>
          <p:sp>
            <p:nvSpPr>
              <p:cNvPr id="40" name="TextBox 39">
                <a:extLst>
                  <a:ext uri="{FF2B5EF4-FFF2-40B4-BE49-F238E27FC236}">
                    <a16:creationId xmlns:a16="http://schemas.microsoft.com/office/drawing/2014/main" id="{63698E90-0154-4878-B94A-BC87126D344F}"/>
                  </a:ext>
                </a:extLst>
              </p:cNvPr>
              <p:cNvSpPr txBox="1"/>
              <p:nvPr/>
            </p:nvSpPr>
            <p:spPr>
              <a:xfrm>
                <a:off x="1983151" y="3185278"/>
                <a:ext cx="492443" cy="261610"/>
              </a:xfrm>
              <a:prstGeom prst="rect">
                <a:avLst/>
              </a:prstGeom>
              <a:solidFill>
                <a:schemeClr val="bg1"/>
              </a:solidFill>
            </p:spPr>
            <p:txBody>
              <a:bodyPr wrap="none" rtlCol="0">
                <a:spAutoFit/>
              </a:bodyPr>
              <a:lstStyle/>
              <a:p>
                <a:r>
                  <a:rPr lang="en-US" sz="1050" b="1" dirty="0">
                    <a:solidFill>
                      <a:srgbClr val="AA0000"/>
                    </a:solidFill>
                  </a:rPr>
                  <a:t>Right</a:t>
                </a:r>
              </a:p>
            </p:txBody>
          </p:sp>
          <p:cxnSp>
            <p:nvCxnSpPr>
              <p:cNvPr id="41" name="Straight Arrow Connector 40">
                <a:extLst>
                  <a:ext uri="{FF2B5EF4-FFF2-40B4-BE49-F238E27FC236}">
                    <a16:creationId xmlns:a16="http://schemas.microsoft.com/office/drawing/2014/main" id="{515D8CDE-FE23-49F9-8FCA-90BA9A36B8F9}"/>
                  </a:ext>
                </a:extLst>
              </p:cNvPr>
              <p:cNvCxnSpPr>
                <a:cxnSpLocks/>
              </p:cNvCxnSpPr>
              <p:nvPr/>
            </p:nvCxnSpPr>
            <p:spPr>
              <a:xfrm flipH="1">
                <a:off x="1673878" y="4220522"/>
                <a:ext cx="361090" cy="2509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CD1161-5E03-43B6-B711-56734D1019C2}"/>
                  </a:ext>
                </a:extLst>
              </p:cNvPr>
              <p:cNvCxnSpPr>
                <a:cxnSpLocks/>
              </p:cNvCxnSpPr>
              <p:nvPr/>
            </p:nvCxnSpPr>
            <p:spPr>
              <a:xfrm>
                <a:off x="1692827" y="3180240"/>
                <a:ext cx="416322" cy="326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946DFDE-B63F-C874-49FE-3F026FBC7203}"/>
                  </a:ext>
                </a:extLst>
              </p:cNvPr>
              <p:cNvSpPr txBox="1"/>
              <p:nvPr/>
            </p:nvSpPr>
            <p:spPr>
              <a:xfrm>
                <a:off x="2383957" y="1860769"/>
                <a:ext cx="1164216" cy="369332"/>
              </a:xfrm>
              <a:prstGeom prst="rect">
                <a:avLst/>
              </a:prstGeom>
              <a:noFill/>
            </p:spPr>
            <p:txBody>
              <a:bodyPr wrap="square" rtlCol="0">
                <a:spAutoFit/>
              </a:bodyPr>
              <a:lstStyle/>
              <a:p>
                <a:r>
                  <a:rPr lang="en-US" dirty="0"/>
                  <a:t>OR node</a:t>
                </a:r>
              </a:p>
            </p:txBody>
          </p:sp>
          <p:sp>
            <p:nvSpPr>
              <p:cNvPr id="9" name="TextBox 8">
                <a:extLst>
                  <a:ext uri="{FF2B5EF4-FFF2-40B4-BE49-F238E27FC236}">
                    <a16:creationId xmlns:a16="http://schemas.microsoft.com/office/drawing/2014/main" id="{0112A6CA-7977-D268-5D9A-98C31C608C50}"/>
                  </a:ext>
                </a:extLst>
              </p:cNvPr>
              <p:cNvSpPr txBox="1"/>
              <p:nvPr/>
            </p:nvSpPr>
            <p:spPr>
              <a:xfrm>
                <a:off x="1379624" y="2395516"/>
                <a:ext cx="3330510" cy="369332"/>
              </a:xfrm>
              <a:prstGeom prst="rect">
                <a:avLst/>
              </a:prstGeom>
              <a:noFill/>
            </p:spPr>
            <p:txBody>
              <a:bodyPr wrap="square" rtlCol="0">
                <a:spAutoFit/>
              </a:bodyPr>
              <a:lstStyle/>
              <a:p>
                <a:r>
                  <a:rPr lang="en-US" dirty="0"/>
                  <a:t>AND node</a:t>
                </a:r>
              </a:p>
            </p:txBody>
          </p:sp>
        </p:grpSp>
        <p:sp>
          <p:nvSpPr>
            <p:cNvPr id="11" name="TextBox 10">
              <a:extLst>
                <a:ext uri="{FF2B5EF4-FFF2-40B4-BE49-F238E27FC236}">
                  <a16:creationId xmlns:a16="http://schemas.microsoft.com/office/drawing/2014/main" id="{EE2B7D4F-AC96-E0C0-9FD3-9DF853A14B14}"/>
                </a:ext>
              </a:extLst>
            </p:cNvPr>
            <p:cNvSpPr txBox="1"/>
            <p:nvPr/>
          </p:nvSpPr>
          <p:spPr>
            <a:xfrm>
              <a:off x="3670080" y="4115276"/>
              <a:ext cx="568290" cy="584775"/>
            </a:xfrm>
            <a:prstGeom prst="rect">
              <a:avLst/>
            </a:prstGeom>
            <a:noFill/>
          </p:spPr>
          <p:txBody>
            <a:bodyPr wrap="square" rtlCol="0">
              <a:spAutoFit/>
            </a:bodyPr>
            <a:lstStyle/>
            <a:p>
              <a:r>
                <a:rPr lang="en-US" sz="3200" dirty="0"/>
                <a:t>…</a:t>
              </a:r>
            </a:p>
          </p:txBody>
        </p:sp>
      </p:grpSp>
    </p:spTree>
    <p:extLst>
      <p:ext uri="{BB962C8B-B14F-4D97-AF65-F5344CB8AC3E}">
        <p14:creationId xmlns:p14="http://schemas.microsoft.com/office/powerpoint/2010/main" val="41641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a:xfrm>
            <a:off x="628650" y="152400"/>
            <a:ext cx="7886700" cy="1325563"/>
          </a:xfrm>
        </p:spPr>
        <p:txBody>
          <a:bodyPr>
            <a:normAutofit/>
          </a:bodyPr>
          <a:lstStyle/>
          <a:p>
            <a:r>
              <a:rPr lang="en-US" sz="4000" dirty="0"/>
              <a:t>Recursive AND-OR Tree Search (DFS)</a:t>
            </a:r>
          </a:p>
        </p:txBody>
      </p:sp>
      <p:sp>
        <p:nvSpPr>
          <p:cNvPr id="5" name="TextBox 4">
            <a:extLst>
              <a:ext uri="{FF2B5EF4-FFF2-40B4-BE49-F238E27FC236}">
                <a16:creationId xmlns:a16="http://schemas.microsoft.com/office/drawing/2014/main" id="{9A45A4F1-358F-4D50-A8C5-804E04EB394F}"/>
              </a:ext>
            </a:extLst>
          </p:cNvPr>
          <p:cNvSpPr txBox="1"/>
          <p:nvPr/>
        </p:nvSpPr>
        <p:spPr>
          <a:xfrm>
            <a:off x="324465" y="5845662"/>
            <a:ext cx="7798394" cy="738664"/>
          </a:xfrm>
          <a:prstGeom prst="rect">
            <a:avLst/>
          </a:prstGeom>
          <a:noFill/>
        </p:spPr>
        <p:txBody>
          <a:bodyPr wrap="square" rtlCol="0">
            <a:spAutoFit/>
          </a:bodyPr>
          <a:lstStyle/>
          <a:p>
            <a:r>
              <a:rPr lang="en-US" sz="1400" b="1" dirty="0"/>
              <a:t>Notes: </a:t>
            </a:r>
          </a:p>
          <a:p>
            <a:pPr marL="285750" indent="-285750">
              <a:buFont typeface="Arial" panose="020B0604020202020204" pitchFamily="34" charset="0"/>
              <a:buChar char="•"/>
            </a:pPr>
            <a:r>
              <a:rPr lang="en-US" sz="1400" dirty="0"/>
              <a:t>The DFS search tree is implicitly created using the call stack (recursive algorithm). </a:t>
            </a:r>
          </a:p>
          <a:p>
            <a:pPr marL="285750" indent="-285750">
              <a:buFont typeface="Arial" panose="020B0604020202020204" pitchFamily="34" charset="0"/>
              <a:buChar char="•"/>
            </a:pPr>
            <a:r>
              <a:rPr lang="en-US" sz="1400" dirty="0"/>
              <a:t>DFS is </a:t>
            </a:r>
            <a:r>
              <a:rPr lang="en-US" sz="1400" b="1" dirty="0"/>
              <a:t>not optimal</a:t>
            </a:r>
            <a:r>
              <a:rPr lang="en-US" sz="1400" dirty="0"/>
              <a:t>! It returns the first valid plan (subtree) that it finds.</a:t>
            </a:r>
          </a:p>
        </p:txBody>
      </p:sp>
      <p:grpSp>
        <p:nvGrpSpPr>
          <p:cNvPr id="3" name="Group 2" descr="The AND-OR-Search Algorithm.">
            <a:extLst>
              <a:ext uri="{FF2B5EF4-FFF2-40B4-BE49-F238E27FC236}">
                <a16:creationId xmlns:a16="http://schemas.microsoft.com/office/drawing/2014/main" id="{74C0E38D-A9AD-1264-0814-7D39415302F0}"/>
              </a:ext>
            </a:extLst>
          </p:cNvPr>
          <p:cNvGrpSpPr/>
          <p:nvPr/>
        </p:nvGrpSpPr>
        <p:grpSpPr>
          <a:xfrm>
            <a:off x="304800" y="1142999"/>
            <a:ext cx="8682715" cy="4648201"/>
            <a:chOff x="304800" y="1142999"/>
            <a:chExt cx="8682715" cy="4648201"/>
          </a:xfrm>
        </p:grpSpPr>
        <p:pic>
          <p:nvPicPr>
            <p:cNvPr id="4" name="Picture 3">
              <a:extLst>
                <a:ext uri="{FF2B5EF4-FFF2-40B4-BE49-F238E27FC236}">
                  <a16:creationId xmlns:a16="http://schemas.microsoft.com/office/drawing/2014/main" id="{124BD4AB-41E2-441A-8FB6-A19F5C72AD84}"/>
                </a:ext>
              </a:extLst>
            </p:cNvPr>
            <p:cNvPicPr>
              <a:picLocks noChangeAspect="1"/>
            </p:cNvPicPr>
            <p:nvPr/>
          </p:nvPicPr>
          <p:blipFill rotWithShape="1">
            <a:blip r:embed="rId2"/>
            <a:srcRect b="3689"/>
            <a:stretch/>
          </p:blipFill>
          <p:spPr>
            <a:xfrm>
              <a:off x="304800" y="1522328"/>
              <a:ext cx="8297629" cy="4268872"/>
            </a:xfrm>
            <a:prstGeom prst="rect">
              <a:avLst/>
            </a:prstGeom>
          </p:spPr>
          <p:style>
            <a:lnRef idx="2">
              <a:schemeClr val="accent2"/>
            </a:lnRef>
            <a:fillRef idx="1">
              <a:schemeClr val="lt1"/>
            </a:fillRef>
            <a:effectRef idx="0">
              <a:schemeClr val="accent2"/>
            </a:effectRef>
            <a:fontRef idx="minor">
              <a:schemeClr val="dk1"/>
            </a:fontRef>
          </p:style>
        </p:pic>
        <p:sp>
          <p:nvSpPr>
            <p:cNvPr id="6" name="TextBox 5">
              <a:extLst>
                <a:ext uri="{FF2B5EF4-FFF2-40B4-BE49-F238E27FC236}">
                  <a16:creationId xmlns:a16="http://schemas.microsoft.com/office/drawing/2014/main" id="{B3084913-417F-4A63-9F41-782EF5611E50}"/>
                </a:ext>
              </a:extLst>
            </p:cNvPr>
            <p:cNvSpPr txBox="1"/>
            <p:nvPr/>
          </p:nvSpPr>
          <p:spPr>
            <a:xfrm>
              <a:off x="5291814" y="2798244"/>
              <a:ext cx="3516079" cy="338554"/>
            </a:xfrm>
            <a:prstGeom prst="rect">
              <a:avLst/>
            </a:prstGeom>
            <a:noFill/>
          </p:spPr>
          <p:txBody>
            <a:bodyPr wrap="square" rtlCol="0">
              <a:spAutoFit/>
            </a:bodyPr>
            <a:lstStyle/>
            <a:p>
              <a:r>
                <a:rPr lang="en-US" sz="1600" b="1" dirty="0">
                  <a:solidFill>
                    <a:schemeClr val="bg1">
                      <a:lumMod val="65000"/>
                    </a:schemeClr>
                  </a:solidFill>
                </a:rPr>
                <a:t>// don’t follow loops using path  </a:t>
              </a:r>
            </a:p>
          </p:txBody>
        </p:sp>
        <p:sp>
          <p:nvSpPr>
            <p:cNvPr id="7" name="TextBox 6">
              <a:extLst>
                <a:ext uri="{FF2B5EF4-FFF2-40B4-BE49-F238E27FC236}">
                  <a16:creationId xmlns:a16="http://schemas.microsoft.com/office/drawing/2014/main" id="{03717645-EC77-4003-BF7E-E484C09AE7D1}"/>
                </a:ext>
              </a:extLst>
            </p:cNvPr>
            <p:cNvSpPr txBox="1"/>
            <p:nvPr/>
          </p:nvSpPr>
          <p:spPr>
            <a:xfrm>
              <a:off x="5291815" y="3101556"/>
              <a:ext cx="2590800" cy="338554"/>
            </a:xfrm>
            <a:prstGeom prst="rect">
              <a:avLst/>
            </a:prstGeom>
            <a:noFill/>
          </p:spPr>
          <p:txBody>
            <a:bodyPr wrap="square" rtlCol="0">
              <a:spAutoFit/>
            </a:bodyPr>
            <a:lstStyle/>
            <a:p>
              <a:r>
                <a:rPr lang="en-US" sz="1600" b="1" dirty="0">
                  <a:solidFill>
                    <a:srgbClr val="FF0000"/>
                  </a:solidFill>
                </a:rPr>
                <a:t>// try all possible actions</a:t>
              </a:r>
            </a:p>
          </p:txBody>
        </p:sp>
        <p:sp>
          <p:nvSpPr>
            <p:cNvPr id="8" name="TextBox 7">
              <a:extLst>
                <a:ext uri="{FF2B5EF4-FFF2-40B4-BE49-F238E27FC236}">
                  <a16:creationId xmlns:a16="http://schemas.microsoft.com/office/drawing/2014/main" id="{DE56666B-EEB0-4A81-A526-09A35CD1B2A5}"/>
                </a:ext>
              </a:extLst>
            </p:cNvPr>
            <p:cNvSpPr txBox="1"/>
            <p:nvPr/>
          </p:nvSpPr>
          <p:spPr>
            <a:xfrm>
              <a:off x="4399473" y="4614369"/>
              <a:ext cx="4287327" cy="830997"/>
            </a:xfrm>
            <a:prstGeom prst="rect">
              <a:avLst/>
            </a:prstGeom>
            <a:noFill/>
          </p:spPr>
          <p:txBody>
            <a:bodyPr wrap="square" rtlCol="0">
              <a:spAutoFit/>
            </a:bodyPr>
            <a:lstStyle/>
            <a:p>
              <a:r>
                <a:rPr lang="en-US" sz="1600" b="1" dirty="0">
                  <a:solidFill>
                    <a:srgbClr val="FF0000"/>
                  </a:solidFill>
                </a:rPr>
                <a:t>// consider all possible outcomes, none can fail!</a:t>
              </a:r>
              <a:br>
                <a:rPr lang="en-US" sz="1600" b="1" dirty="0">
                  <a:solidFill>
                    <a:schemeClr val="bg1">
                      <a:lumMod val="65000"/>
                    </a:schemeClr>
                  </a:solidFill>
                </a:rPr>
              </a:br>
              <a:r>
                <a:rPr lang="en-US" sz="1600" b="1" dirty="0">
                  <a:solidFill>
                    <a:schemeClr val="bg1">
                      <a:lumMod val="65000"/>
                    </a:schemeClr>
                  </a:solidFill>
                </a:rPr>
                <a:t> </a:t>
              </a:r>
            </a:p>
            <a:p>
              <a:r>
                <a:rPr lang="en-US" sz="1600" b="1" dirty="0">
                  <a:solidFill>
                    <a:schemeClr val="bg1">
                      <a:lumMod val="65000"/>
                    </a:schemeClr>
                  </a:solidFill>
                </a:rPr>
                <a:t>// fail if we find any non-goal subtree</a:t>
              </a:r>
            </a:p>
          </p:txBody>
        </p:sp>
        <p:sp>
          <p:nvSpPr>
            <p:cNvPr id="9" name="Callout: Line 8">
              <a:extLst>
                <a:ext uri="{FF2B5EF4-FFF2-40B4-BE49-F238E27FC236}">
                  <a16:creationId xmlns:a16="http://schemas.microsoft.com/office/drawing/2014/main" id="{AC67C03C-23BD-492A-ABCA-3EAFABF0A8D2}"/>
                </a:ext>
              </a:extLst>
            </p:cNvPr>
            <p:cNvSpPr/>
            <p:nvPr/>
          </p:nvSpPr>
          <p:spPr>
            <a:xfrm>
              <a:off x="5710915" y="1142999"/>
              <a:ext cx="3276600" cy="333461"/>
            </a:xfrm>
            <a:prstGeom prst="borderCallout1">
              <a:avLst>
                <a:gd name="adj1" fmla="val 54831"/>
                <a:gd name="adj2" fmla="val -989"/>
                <a:gd name="adj3" fmla="val 130541"/>
                <a:gd name="adj4" fmla="val -9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nested If-then-else statements</a:t>
              </a:r>
            </a:p>
          </p:txBody>
        </p:sp>
        <p:sp>
          <p:nvSpPr>
            <p:cNvPr id="10" name="Callout: Line 9">
              <a:extLst>
                <a:ext uri="{FF2B5EF4-FFF2-40B4-BE49-F238E27FC236}">
                  <a16:creationId xmlns:a16="http://schemas.microsoft.com/office/drawing/2014/main" id="{0799C6FC-F4C3-4999-A070-6F7735D7E504}"/>
                </a:ext>
              </a:extLst>
            </p:cNvPr>
            <p:cNvSpPr/>
            <p:nvPr/>
          </p:nvSpPr>
          <p:spPr>
            <a:xfrm>
              <a:off x="5694873" y="2096669"/>
              <a:ext cx="3276600" cy="195842"/>
            </a:xfrm>
            <a:prstGeom prst="borderCallout1">
              <a:avLst>
                <a:gd name="adj1" fmla="val 54831"/>
                <a:gd name="adj2" fmla="val -989"/>
                <a:gd name="adj3" fmla="val 155504"/>
                <a:gd name="adj4" fmla="val -48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is used for cycle checking!</a:t>
              </a:r>
            </a:p>
          </p:txBody>
        </p:sp>
        <p:sp>
          <p:nvSpPr>
            <p:cNvPr id="11" name="TextBox 10">
              <a:extLst>
                <a:ext uri="{FF2B5EF4-FFF2-40B4-BE49-F238E27FC236}">
                  <a16:creationId xmlns:a16="http://schemas.microsoft.com/office/drawing/2014/main" id="{C54162DD-4F90-40E1-97F3-9EBF02B62F76}"/>
                </a:ext>
              </a:extLst>
            </p:cNvPr>
            <p:cNvSpPr txBox="1"/>
            <p:nvPr/>
          </p:nvSpPr>
          <p:spPr>
            <a:xfrm>
              <a:off x="4399473" y="3844186"/>
              <a:ext cx="4572000" cy="584775"/>
            </a:xfrm>
            <a:prstGeom prst="rect">
              <a:avLst/>
            </a:prstGeom>
            <a:noFill/>
          </p:spPr>
          <p:txBody>
            <a:bodyPr wrap="square">
              <a:spAutoFit/>
            </a:bodyPr>
            <a:lstStyle/>
            <a:p>
              <a:r>
                <a:rPr lang="en-US" sz="1600" b="1" dirty="0">
                  <a:solidFill>
                    <a:schemeClr val="bg1">
                      <a:lumMod val="65000"/>
                    </a:schemeClr>
                  </a:solidFill>
                </a:rPr>
                <a:t>// fail means we found no action that leads to </a:t>
              </a:r>
              <a:br>
                <a:rPr lang="en-US" sz="1600" b="1" dirty="0">
                  <a:solidFill>
                    <a:schemeClr val="bg1">
                      <a:lumMod val="65000"/>
                    </a:schemeClr>
                  </a:solidFill>
                </a:rPr>
              </a:br>
              <a:r>
                <a:rPr lang="en-US" sz="1600" b="1" dirty="0">
                  <a:solidFill>
                    <a:schemeClr val="bg1">
                      <a:lumMod val="65000"/>
                    </a:schemeClr>
                  </a:solidFill>
                </a:rPr>
                <a:t>// a goal-only subtree</a:t>
              </a:r>
            </a:p>
          </p:txBody>
        </p:sp>
      </p:grpSp>
    </p:spTree>
    <p:extLst>
      <p:ext uri="{BB962C8B-B14F-4D97-AF65-F5344CB8AC3E}">
        <p14:creationId xmlns:p14="http://schemas.microsoft.com/office/powerpoint/2010/main" val="281788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normAutofit/>
          </a:bodyPr>
          <a:lstStyle/>
          <a:p>
            <a:r>
              <a:rPr lang="en-US" sz="4000" dirty="0"/>
              <a:t>An Agent using the Conditional Plan</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778532"/>
            <a:ext cx="7886700" cy="1105533"/>
          </a:xfrm>
        </p:spPr>
        <p:txBody>
          <a:bodyPr>
            <a:normAutofit fontScale="62500" lnSpcReduction="20000"/>
          </a:bodyPr>
          <a:lstStyle/>
          <a:p>
            <a:r>
              <a:rPr lang="en-US" dirty="0"/>
              <a:t>Planning uses search to find a conditional plan that always leads to a goal state. </a:t>
            </a:r>
          </a:p>
          <a:p>
            <a:r>
              <a:rPr lang="en-US" dirty="0"/>
              <a:t>The conditional plan can be executed by a </a:t>
            </a:r>
            <a:r>
              <a:rPr lang="en-US" b="1" dirty="0"/>
              <a:t>model-based reflex agent</a:t>
            </a:r>
            <a:r>
              <a:rPr lang="en-US" dirty="0"/>
              <a:t> that uses a program counter to execute the plan and </a:t>
            </a:r>
            <a:r>
              <a:rPr lang="en-US" b="1" dirty="0"/>
              <a:t>percepts</a:t>
            </a:r>
            <a:r>
              <a:rPr lang="en-US" dirty="0"/>
              <a:t> for the conditions in the if-statements.  </a:t>
            </a:r>
          </a:p>
        </p:txBody>
      </p:sp>
      <p:grpSp>
        <p:nvGrpSpPr>
          <p:cNvPr id="9" name="Group 8">
            <a:extLst>
              <a:ext uri="{FF2B5EF4-FFF2-40B4-BE49-F238E27FC236}">
                <a16:creationId xmlns:a16="http://schemas.microsoft.com/office/drawing/2014/main" id="{91E69AAE-1A87-497F-02FB-4AC075DA1228}"/>
              </a:ext>
              <a:ext uri="{C183D7F6-B498-43B3-948B-1728B52AA6E4}">
                <adec:decorative xmlns:adec="http://schemas.microsoft.com/office/drawing/2017/decorative" val="1"/>
              </a:ext>
            </a:extLst>
          </p:cNvPr>
          <p:cNvGrpSpPr/>
          <p:nvPr/>
        </p:nvGrpSpPr>
        <p:grpSpPr>
          <a:xfrm>
            <a:off x="886685" y="2880699"/>
            <a:ext cx="7038115" cy="3753166"/>
            <a:chOff x="886685" y="2880699"/>
            <a:chExt cx="7038115" cy="3753166"/>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886685" y="3276600"/>
              <a:ext cx="7038115" cy="3357265"/>
              <a:chOff x="1039085" y="3352800"/>
              <a:chExt cx="7038115" cy="3357265"/>
            </a:xfrm>
          </p:grpSpPr>
          <p:sp>
            <p:nvSpPr>
              <p:cNvPr id="4" name="TextBox 3">
                <a:extLst>
                  <a:ext uri="{FF2B5EF4-FFF2-40B4-BE49-F238E27FC236}">
                    <a16:creationId xmlns:a16="http://schemas.microsoft.com/office/drawing/2014/main" id="{F281C13B-D08C-41C7-95F0-994DE7700A16}"/>
                  </a:ext>
                </a:extLst>
              </p:cNvPr>
              <p:cNvSpPr txBox="1"/>
              <p:nvPr/>
            </p:nvSpPr>
            <p:spPr>
              <a:xfrm>
                <a:off x="5286253" y="3858868"/>
                <a:ext cx="2344395" cy="267765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r>
                  <a:rPr lang="en-US" sz="2400" dirty="0"/>
                  <a:t>[Suck, </a:t>
                </a:r>
              </a:p>
              <a:p>
                <a:r>
                  <a:rPr lang="en-US" sz="2400" b="1" dirty="0"/>
                  <a:t>  if</a:t>
                </a:r>
                <a:r>
                  <a:rPr lang="en-US" sz="2400" dirty="0"/>
                  <a:t> State = 5 </a:t>
                </a:r>
                <a:r>
                  <a:rPr lang="en-US" sz="2400" b="1" dirty="0"/>
                  <a:t>then</a:t>
                </a:r>
                <a:r>
                  <a:rPr lang="en-US" sz="2400" dirty="0"/>
                  <a:t> </a:t>
                </a:r>
              </a:p>
              <a:p>
                <a:r>
                  <a:rPr lang="en-US" sz="2400" dirty="0"/>
                  <a:t>    [Right, </a:t>
                </a:r>
              </a:p>
              <a:p>
                <a:r>
                  <a:rPr lang="en-US" sz="2400" dirty="0"/>
                  <a:t>      Suck] </a:t>
                </a:r>
              </a:p>
              <a:p>
                <a:r>
                  <a:rPr lang="en-US" sz="2400" b="1" dirty="0"/>
                  <a:t>  else</a:t>
                </a:r>
                <a:r>
                  <a:rPr lang="en-US" sz="2400" dirty="0"/>
                  <a:t> </a:t>
                </a:r>
              </a:p>
              <a:p>
                <a:r>
                  <a:rPr lang="en-US" sz="2400" dirty="0"/>
                  <a:t>     []</a:t>
                </a:r>
              </a:p>
              <a:p>
                <a:r>
                  <a:rPr lang="en-US" sz="2400"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46166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2400"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444044"/>
                <a:ext cx="1467351" cy="623045"/>
              </a:xfrm>
              <a:prstGeom prst="straightConnector1">
                <a:avLst/>
              </a:prstGeom>
              <a:ln w="38100">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591050" y="4213211"/>
                <a:ext cx="381000" cy="461665"/>
              </a:xfrm>
              <a:prstGeom prst="rect">
                <a:avLst/>
              </a:prstGeom>
              <a:noFill/>
            </p:spPr>
            <p:txBody>
              <a:bodyPr wrap="square" rtlCol="0">
                <a:spAutoFit/>
              </a:bodyPr>
              <a:lstStyle/>
              <a:p>
                <a:r>
                  <a:rPr lang="en-US" sz="2400"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610100" y="4616574"/>
                <a:ext cx="381000" cy="461665"/>
              </a:xfrm>
              <a:prstGeom prst="rect">
                <a:avLst/>
              </a:prstGeom>
              <a:noFill/>
            </p:spPr>
            <p:txBody>
              <a:bodyPr wrap="square" rtlCol="0">
                <a:spAutoFit/>
              </a:bodyPr>
              <a:lstStyle/>
              <a:p>
                <a:r>
                  <a:rPr lang="en-US" sz="2400"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610100" y="4984980"/>
                <a:ext cx="381000" cy="461665"/>
              </a:xfrm>
              <a:prstGeom prst="rect">
                <a:avLst/>
              </a:prstGeom>
              <a:noFill/>
            </p:spPr>
            <p:txBody>
              <a:bodyPr wrap="square" rtlCol="0">
                <a:spAutoFit/>
              </a:bodyPr>
              <a:lstStyle/>
              <a:p>
                <a:r>
                  <a:rPr lang="en-US" sz="2400"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461665"/>
              </a:xfrm>
              <a:prstGeom prst="rect">
                <a:avLst/>
              </a:prstGeom>
              <a:noFill/>
            </p:spPr>
            <p:txBody>
              <a:bodyPr wrap="square" rtlCol="0">
                <a:spAutoFit/>
              </a:bodyPr>
              <a:lstStyle/>
              <a:p>
                <a:r>
                  <a:rPr lang="en-US" sz="2400"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0021" y="3852826"/>
                <a:ext cx="381000" cy="461665"/>
              </a:xfrm>
              <a:prstGeom prst="rect">
                <a:avLst/>
              </a:prstGeom>
              <a:noFill/>
            </p:spPr>
            <p:txBody>
              <a:bodyPr wrap="square" rtlCol="0">
                <a:spAutoFit/>
              </a:bodyPr>
              <a:lstStyle/>
              <a:p>
                <a:r>
                  <a:rPr lang="en-US" sz="2400" dirty="0"/>
                  <a:t>1</a:t>
                </a:r>
              </a:p>
            </p:txBody>
          </p:sp>
          <p:sp>
            <p:nvSpPr>
              <p:cNvPr id="22" name="TextBox 21">
                <a:extLst>
                  <a:ext uri="{FF2B5EF4-FFF2-40B4-BE49-F238E27FC236}">
                    <a16:creationId xmlns:a16="http://schemas.microsoft.com/office/drawing/2014/main" id="{997A40C5-7D31-4B78-A469-7046742F3861}"/>
                  </a:ext>
                </a:extLst>
              </p:cNvPr>
              <p:cNvSpPr txBox="1"/>
              <p:nvPr/>
            </p:nvSpPr>
            <p:spPr>
              <a:xfrm>
                <a:off x="4499811" y="5737006"/>
                <a:ext cx="529389" cy="461665"/>
              </a:xfrm>
              <a:prstGeom prst="rect">
                <a:avLst/>
              </a:prstGeom>
              <a:noFill/>
            </p:spPr>
            <p:txBody>
              <a:bodyPr wrap="square" rtlCol="0">
                <a:spAutoFit/>
              </a:bodyPr>
              <a:lstStyle/>
              <a:p>
                <a:r>
                  <a:rPr lang="en-US" sz="2400" dirty="0"/>
                  <a:t>4b</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039085" y="4166339"/>
                <a:ext cx="3048000" cy="646331"/>
              </a:xfrm>
              <a:prstGeom prst="rect">
                <a:avLst/>
              </a:prstGeom>
              <a:noFill/>
            </p:spPr>
            <p:txBody>
              <a:bodyPr wrap="square" rtlCol="0">
                <a:spAutoFit/>
              </a:bodyPr>
              <a:lstStyle/>
              <a:p>
                <a:pPr algn="ctr"/>
                <a:r>
                  <a:rPr lang="en-US" dirty="0"/>
                  <a:t>Agent’s State</a:t>
                </a:r>
              </a:p>
              <a:p>
                <a:pPr algn="ctr"/>
                <a:r>
                  <a:rPr lang="en-US" dirty="0"/>
                  <a:t>(=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638800" y="3440130"/>
                <a:ext cx="1600200" cy="461665"/>
              </a:xfrm>
              <a:prstGeom prst="rect">
                <a:avLst/>
              </a:prstGeom>
              <a:noFill/>
            </p:spPr>
            <p:txBody>
              <a:bodyPr wrap="square" rtlCol="0">
                <a:spAutoFit/>
              </a:bodyPr>
              <a:lstStyle/>
              <a:p>
                <a:r>
                  <a:rPr lang="en-US" sz="2400" dirty="0"/>
                  <a:t>Cond. 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6553200" cy="33572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461665"/>
              </a:xfrm>
              <a:prstGeom prst="rect">
                <a:avLst/>
              </a:prstGeom>
              <a:noFill/>
            </p:spPr>
            <p:txBody>
              <a:bodyPr wrap="square" rtlCol="0">
                <a:spAutoFit/>
              </a:bodyPr>
              <a:lstStyle/>
              <a:p>
                <a:r>
                  <a:rPr lang="en-US" sz="2400" b="1" dirty="0"/>
                  <a:t>Agent</a:t>
                </a:r>
              </a:p>
            </p:txBody>
          </p:sp>
        </p:grpSp>
        <p:sp>
          <p:nvSpPr>
            <p:cNvPr id="8" name="TextBox 7">
              <a:extLst>
                <a:ext uri="{FF2B5EF4-FFF2-40B4-BE49-F238E27FC236}">
                  <a16:creationId xmlns:a16="http://schemas.microsoft.com/office/drawing/2014/main" id="{3A85547C-0964-9DCF-2419-EACB5D9D9658}"/>
                </a:ext>
              </a:extLst>
            </p:cNvPr>
            <p:cNvSpPr txBox="1"/>
            <p:nvPr/>
          </p:nvSpPr>
          <p:spPr>
            <a:xfrm>
              <a:off x="2326105" y="2880699"/>
              <a:ext cx="4572000" cy="369332"/>
            </a:xfrm>
            <a:prstGeom prst="rect">
              <a:avLst/>
            </a:prstGeom>
            <a:noFill/>
          </p:spPr>
          <p:txBody>
            <a:bodyPr wrap="square">
              <a:spAutoFit/>
            </a:bodyPr>
            <a:lstStyle/>
            <a:p>
              <a:pPr marL="0" indent="0">
                <a:buNone/>
              </a:pPr>
              <a:r>
                <a:rPr lang="en-US" dirty="0"/>
                <a:t>Example: After the initial action “suck”</a:t>
              </a:r>
            </a:p>
          </p:txBody>
        </p:sp>
      </p:grpSp>
    </p:spTree>
    <p:extLst>
      <p:ext uri="{BB962C8B-B14F-4D97-AF65-F5344CB8AC3E}">
        <p14:creationId xmlns:p14="http://schemas.microsoft.com/office/powerpoint/2010/main" val="2204040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robot in a room with wires&#10;&#10;AI-generated content may be incorrect.">
            <a:extLst>
              <a:ext uri="{FF2B5EF4-FFF2-40B4-BE49-F238E27FC236}">
                <a16:creationId xmlns:a16="http://schemas.microsoft.com/office/drawing/2014/main" id="{A4143707-8234-E376-5CF5-B07982E703B7}"/>
              </a:ext>
            </a:extLst>
          </p:cNvPr>
          <p:cNvPicPr>
            <a:picLocks noChangeAspect="1"/>
          </p:cNvPicPr>
          <p:nvPr/>
        </p:nvPicPr>
        <p:blipFill>
          <a:blip r:embed="rId2"/>
          <a:srcRect l="2354" t="29688" r="3896"/>
          <a:stretch>
            <a:fillRect/>
          </a:stretch>
        </p:blipFill>
        <p:spPr>
          <a:xfrm>
            <a:off x="20" y="10"/>
            <a:ext cx="9143980" cy="6857990"/>
          </a:xfrm>
          <a:prstGeom prst="rect">
            <a:avLst/>
          </a:prstGeom>
        </p:spPr>
      </p:pic>
      <p:sp>
        <p:nvSpPr>
          <p:cNvPr id="23" name="Rectangle 2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75865" y="-511"/>
            <a:ext cx="4592270" cy="9144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4058D537-D381-4DBC-9287-D915E58B1AFD}"/>
              </a:ext>
            </a:extLst>
          </p:cNvPr>
          <p:cNvSpPr>
            <a:spLocks noGrp="1"/>
          </p:cNvSpPr>
          <p:nvPr>
            <p:ph type="title"/>
          </p:nvPr>
        </p:nvSpPr>
        <p:spPr>
          <a:xfrm>
            <a:off x="303414" y="3091928"/>
            <a:ext cx="6808922" cy="2387600"/>
          </a:xfrm>
        </p:spPr>
        <p:txBody>
          <a:bodyPr vert="horz" lIns="91440" tIns="45720" rIns="91440" bIns="45720" rtlCol="0" anchor="b">
            <a:normAutofit/>
          </a:bodyPr>
          <a:lstStyle/>
          <a:p>
            <a:r>
              <a:rPr lang="en-US" sz="5700" b="1" dirty="0">
                <a:solidFill>
                  <a:schemeClr val="bg1"/>
                </a:solidFill>
                <a:effectLst>
                  <a:outerShdw blurRad="38100" dist="38100" dir="2700000" algn="tl">
                    <a:srgbClr val="000000">
                      <a:alpha val="43137"/>
                    </a:srgbClr>
                  </a:outerShdw>
                </a:effectLst>
              </a:rPr>
              <a:t>Search With </a:t>
            </a:r>
            <a:br>
              <a:rPr lang="en-US" sz="5700" b="1" dirty="0">
                <a:solidFill>
                  <a:schemeClr val="bg1"/>
                </a:solidFill>
                <a:effectLst>
                  <a:outerShdw blurRad="38100" dist="38100" dir="2700000" algn="tl">
                    <a:srgbClr val="000000">
                      <a:alpha val="43137"/>
                    </a:srgbClr>
                  </a:outerShdw>
                </a:effectLst>
              </a:rPr>
            </a:br>
            <a:r>
              <a:rPr lang="en-US" sz="5700" b="1" dirty="0">
                <a:solidFill>
                  <a:schemeClr val="bg1"/>
                </a:solidFill>
                <a:effectLst>
                  <a:outerShdw blurRad="38100" dist="38100" dir="2700000" algn="tl">
                    <a:srgbClr val="000000">
                      <a:alpha val="43137"/>
                    </a:srgbClr>
                  </a:outerShdw>
                </a:effectLst>
              </a:rPr>
              <a:t>No Observations</a:t>
            </a:r>
          </a:p>
        </p:txBody>
      </p:sp>
      <p:sp>
        <p:nvSpPr>
          <p:cNvPr id="25" name="Rectangle: Rounded Corners 2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7F8D9245-3486-407B-B07E-AD89A17D5087}"/>
              </a:ext>
            </a:extLst>
          </p:cNvPr>
          <p:cNvSpPr>
            <a:spLocks noGrp="1"/>
          </p:cNvSpPr>
          <p:nvPr>
            <p:ph type="body" idx="1"/>
          </p:nvPr>
        </p:nvSpPr>
        <p:spPr>
          <a:xfrm>
            <a:off x="303414" y="5624945"/>
            <a:ext cx="6808922" cy="592975"/>
          </a:xfrm>
        </p:spPr>
        <p:txBody>
          <a:bodyPr vert="horz" lIns="91440" tIns="45720" rIns="91440" bIns="45720" rtlCol="0" anchor="ctr">
            <a:normAutofit/>
          </a:bodyPr>
          <a:lstStyle/>
          <a:p>
            <a:r>
              <a:rPr lang="en-US" sz="1700" dirty="0">
                <a:solidFill>
                  <a:schemeClr val="bg1"/>
                </a:solidFill>
              </a:rPr>
              <a:t>Using actions to “coerce” the world into a smaller set of known states</a:t>
            </a:r>
          </a:p>
        </p:txBody>
      </p:sp>
    </p:spTree>
    <p:extLst>
      <p:ext uri="{BB962C8B-B14F-4D97-AF65-F5344CB8AC3E}">
        <p14:creationId xmlns:p14="http://schemas.microsoft.com/office/powerpoint/2010/main" val="382421448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92B-DF76-4383-B4BB-8C398C824A15}"/>
              </a:ext>
            </a:extLst>
          </p:cNvPr>
          <p:cNvSpPr>
            <a:spLocks noGrp="1"/>
          </p:cNvSpPr>
          <p:nvPr>
            <p:ph type="title"/>
          </p:nvPr>
        </p:nvSpPr>
        <p:spPr/>
        <p:txBody>
          <a:bodyPr/>
          <a:lstStyle/>
          <a:p>
            <a:r>
              <a:rPr lang="en-US" dirty="0" err="1"/>
              <a:t>Sensorless</a:t>
            </a:r>
            <a:r>
              <a:rPr lang="en-US" dirty="0"/>
              <a:t> Problems</a:t>
            </a:r>
          </a:p>
        </p:txBody>
      </p:sp>
      <p:sp>
        <p:nvSpPr>
          <p:cNvPr id="3" name="Content Placeholder 2">
            <a:extLst>
              <a:ext uri="{FF2B5EF4-FFF2-40B4-BE49-F238E27FC236}">
                <a16:creationId xmlns:a16="http://schemas.microsoft.com/office/drawing/2014/main" id="{72746BB6-4F7C-4A24-AFA7-10CC1476A272}"/>
              </a:ext>
            </a:extLst>
          </p:cNvPr>
          <p:cNvSpPr>
            <a:spLocks noGrp="1"/>
          </p:cNvSpPr>
          <p:nvPr>
            <p:ph idx="1"/>
          </p:nvPr>
        </p:nvSpPr>
        <p:spPr/>
        <p:txBody>
          <a:bodyPr>
            <a:normAutofit fontScale="85000" lnSpcReduction="10000"/>
          </a:bodyPr>
          <a:lstStyle/>
          <a:p>
            <a:pPr marL="0" indent="0">
              <a:buNone/>
            </a:pPr>
            <a:r>
              <a:rPr lang="en-US" dirty="0"/>
              <a:t>Conformant problem: The agent has no sensors, so the environment is not observable.</a:t>
            </a:r>
          </a:p>
          <a:p>
            <a:endParaRPr lang="en-US" dirty="0"/>
          </a:p>
          <a:p>
            <a:pPr marL="0" indent="0" algn="ctr">
              <a:buNone/>
            </a:pPr>
            <a:r>
              <a:rPr lang="en-US" b="1" dirty="0"/>
              <a:t>Why is this useful?</a:t>
            </a:r>
          </a:p>
          <a:p>
            <a:pPr marL="0" indent="0" algn="ctr">
              <a:buNone/>
            </a:pPr>
            <a:endParaRPr lang="en-US" b="1" dirty="0"/>
          </a:p>
          <a:p>
            <a:r>
              <a:rPr lang="en-US" b="1" dirty="0"/>
              <a:t>Example</a:t>
            </a:r>
            <a:r>
              <a:rPr lang="en-US" dirty="0"/>
              <a:t>: Doctor prescribes a broad-band antibiotic instead of performing time-consuming blood work to find a more targeted antibiotic. This saves time and money.</a:t>
            </a:r>
          </a:p>
          <a:p>
            <a:endParaRPr lang="en-US" dirty="0"/>
          </a:p>
          <a:p>
            <a:r>
              <a:rPr lang="en-US" b="1" dirty="0"/>
              <a:t>Basic idea</a:t>
            </a:r>
            <a:r>
              <a:rPr lang="en-US" dirty="0"/>
              <a:t>: Find a solution (a plan) that </a:t>
            </a:r>
            <a:r>
              <a:rPr lang="en-US" b="1" dirty="0">
                <a:solidFill>
                  <a:srgbClr val="FF0000"/>
                </a:solidFill>
              </a:rPr>
              <a:t>works (reasonably well) from any state </a:t>
            </a:r>
            <a:r>
              <a:rPr lang="en-US" dirty="0"/>
              <a:t>and then just blindly execute it.</a:t>
            </a:r>
            <a:endParaRPr lang="en-US" dirty="0">
              <a:solidFill>
                <a:schemeClr val="tx1">
                  <a:lumMod val="50000"/>
                  <a:lumOff val="50000"/>
                </a:schemeClr>
              </a:solidFill>
            </a:endParaRP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7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3C71-E68E-4AA2-AD7F-F203DD295988}"/>
              </a:ext>
            </a:extLst>
          </p:cNvPr>
          <p:cNvSpPr>
            <a:spLocks noGrp="1"/>
          </p:cNvSpPr>
          <p:nvPr>
            <p:ph type="title"/>
          </p:nvPr>
        </p:nvSpPr>
        <p:spPr/>
        <p:txBody>
          <a:bodyPr/>
          <a:lstStyle/>
          <a:p>
            <a:r>
              <a:rPr lang="en-US" dirty="0"/>
              <a:t>Definition: Belief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6F6DE3-C76B-4F31-991A-0D52303FF372}"/>
                  </a:ext>
                </a:extLst>
              </p:cNvPr>
              <p:cNvSpPr>
                <a:spLocks noGrp="1"/>
              </p:cNvSpPr>
              <p:nvPr>
                <p:ph idx="1"/>
              </p:nvPr>
            </p:nvSpPr>
            <p:spPr>
              <a:xfrm>
                <a:off x="628650" y="1825625"/>
                <a:ext cx="7886700" cy="1325563"/>
              </a:xfrm>
            </p:spPr>
            <p:txBody>
              <a:bodyPr>
                <a:normAutofit fontScale="77500" lnSpcReduction="20000"/>
              </a:bodyPr>
              <a:lstStyle/>
              <a:p>
                <a:r>
                  <a:rPr lang="en-US" dirty="0"/>
                  <a:t>The agent does not know exactly what state it is in.</a:t>
                </a:r>
                <a:endParaRPr lang="en-US" b="1" dirty="0"/>
              </a:p>
              <a:p>
                <a:r>
                  <a:rPr lang="en-US" dirty="0"/>
                  <a:t>However, it may know that it is in one of a set of possible states. This set is called a </a:t>
                </a:r>
                <a:r>
                  <a:rPr lang="en-US" b="1" dirty="0">
                    <a:solidFill>
                      <a:srgbClr val="FF0000"/>
                    </a:solidFill>
                  </a:rPr>
                  <a:t>belief state</a:t>
                </a:r>
                <a:r>
                  <a:rPr lang="en-US" dirty="0">
                    <a:solidFill>
                      <a:srgbClr val="FF0000"/>
                    </a:solidFill>
                  </a:rPr>
                  <a:t> </a:t>
                </a:r>
                <a:r>
                  <a:rPr lang="en-US" dirty="0"/>
                  <a:t>of the agent. </a:t>
                </a:r>
              </a:p>
              <a:p>
                <a:r>
                  <a:rPr lang="en-US" dirty="0"/>
                  <a:t>Example: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e>
                    </m:d>
                  </m:oMath>
                </a14:m>
                <a:endParaRPr lang="en-US" dirty="0"/>
              </a:p>
            </p:txBody>
          </p:sp>
        </mc:Choice>
        <mc:Fallback xmlns="">
          <p:sp>
            <p:nvSpPr>
              <p:cNvPr id="3" name="Content Placeholder 2">
                <a:extLst>
                  <a:ext uri="{FF2B5EF4-FFF2-40B4-BE49-F238E27FC236}">
                    <a16:creationId xmlns:a16="http://schemas.microsoft.com/office/drawing/2014/main" id="{946F6DE3-C76B-4F31-991A-0D52303FF372}"/>
                  </a:ext>
                </a:extLst>
              </p:cNvPr>
              <p:cNvSpPr>
                <a:spLocks noGrp="1" noRot="1" noChangeAspect="1" noMove="1" noResize="1" noEditPoints="1" noAdjustHandles="1" noChangeArrowheads="1" noChangeShapeType="1" noTextEdit="1"/>
              </p:cNvSpPr>
              <p:nvPr>
                <p:ph idx="1"/>
              </p:nvPr>
            </p:nvSpPr>
            <p:spPr>
              <a:xfrm>
                <a:off x="628650" y="1825625"/>
                <a:ext cx="7886700" cy="1325563"/>
              </a:xfrm>
              <a:blipFill>
                <a:blip r:embed="rId2"/>
                <a:stretch>
                  <a:fillRect l="-850" t="-9174" b="-7339"/>
                </a:stretch>
              </a:blipFill>
            </p:spPr>
            <p:txBody>
              <a:bodyPr/>
              <a:lstStyle/>
              <a:p>
                <a:r>
                  <a:rPr lang="en-US">
                    <a:noFill/>
                  </a:rPr>
                  <a:t> </a:t>
                </a:r>
              </a:p>
            </p:txBody>
          </p:sp>
        </mc:Fallback>
      </mc:AlternateContent>
      <p:grpSp>
        <p:nvGrpSpPr>
          <p:cNvPr id="6" name="Group 5" descr="A picture of the state space with the states s2, s4, and s6 marked.">
            <a:extLst>
              <a:ext uri="{FF2B5EF4-FFF2-40B4-BE49-F238E27FC236}">
                <a16:creationId xmlns:a16="http://schemas.microsoft.com/office/drawing/2014/main" id="{D937AA75-4B89-8595-840A-62E0B96AF042}"/>
              </a:ext>
            </a:extLst>
          </p:cNvPr>
          <p:cNvGrpSpPr/>
          <p:nvPr/>
        </p:nvGrpSpPr>
        <p:grpSpPr>
          <a:xfrm>
            <a:off x="2667000" y="3271679"/>
            <a:ext cx="3733800" cy="3221195"/>
            <a:chOff x="2667000" y="3271679"/>
            <a:chExt cx="3733800" cy="3221195"/>
          </a:xfrm>
        </p:grpSpPr>
        <p:pic>
          <p:nvPicPr>
            <p:cNvPr id="4" name="Picture 3">
              <a:extLst>
                <a:ext uri="{FF2B5EF4-FFF2-40B4-BE49-F238E27FC236}">
                  <a16:creationId xmlns:a16="http://schemas.microsoft.com/office/drawing/2014/main" id="{54E017AF-E95D-4DCE-9CBF-CCACCF788B41}"/>
                </a:ext>
              </a:extLst>
            </p:cNvPr>
            <p:cNvPicPr>
              <a:picLocks noChangeAspect="1"/>
            </p:cNvPicPr>
            <p:nvPr/>
          </p:nvPicPr>
          <p:blipFill>
            <a:blip r:embed="rId3"/>
            <a:stretch>
              <a:fillRect/>
            </a:stretch>
          </p:blipFill>
          <p:spPr>
            <a:xfrm>
              <a:off x="2667000" y="3406615"/>
              <a:ext cx="3581584" cy="3086259"/>
            </a:xfrm>
            <a:prstGeom prst="rect">
              <a:avLst/>
            </a:prstGeom>
          </p:spPr>
        </p:pic>
        <p:sp>
          <p:nvSpPr>
            <p:cNvPr id="5" name="Rectangle 4">
              <a:extLst>
                <a:ext uri="{FF2B5EF4-FFF2-40B4-BE49-F238E27FC236}">
                  <a16:creationId xmlns:a16="http://schemas.microsoft.com/office/drawing/2014/main" id="{680519B7-83DD-401B-AFE4-181A749A438B}"/>
                </a:ext>
              </a:extLst>
            </p:cNvPr>
            <p:cNvSpPr/>
            <p:nvPr/>
          </p:nvSpPr>
          <p:spPr>
            <a:xfrm>
              <a:off x="4572000" y="3276600"/>
              <a:ext cx="1828800" cy="2438400"/>
            </a:xfrm>
            <a:prstGeom prst="rect">
              <a:avLst/>
            </a:prstGeom>
            <a:solidFill>
              <a:srgbClr val="7030A0">
                <a:alpha val="10196"/>
              </a:srgbClr>
            </a:solid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65ABD3-0B20-49F9-9E94-673E1CCCEC40}"/>
                    </a:ext>
                  </a:extLst>
                </p:cNvPr>
                <p:cNvSpPr txBox="1"/>
                <p:nvPr/>
              </p:nvSpPr>
              <p:spPr>
                <a:xfrm>
                  <a:off x="4191000" y="3271679"/>
                  <a:ext cx="1066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rPr>
                          <m:t>b</m:t>
                        </m:r>
                      </m:oMath>
                    </m:oMathPara>
                  </a14:m>
                  <a:endParaRPr lang="en-US" sz="2800" dirty="0"/>
                </a:p>
              </p:txBody>
            </p:sp>
          </mc:Choice>
          <mc:Fallback xmlns="">
            <p:sp>
              <p:nvSpPr>
                <p:cNvPr id="7" name="TextBox 6">
                  <a:extLst>
                    <a:ext uri="{FF2B5EF4-FFF2-40B4-BE49-F238E27FC236}">
                      <a16:creationId xmlns:a16="http://schemas.microsoft.com/office/drawing/2014/main" id="{1E65ABD3-0B20-49F9-9E94-673E1CCCEC40}"/>
                    </a:ext>
                  </a:extLst>
                </p:cNvPr>
                <p:cNvSpPr txBox="1">
                  <a:spLocks noRot="1" noChangeAspect="1" noMove="1" noResize="1" noEditPoints="1" noAdjustHandles="1" noChangeArrowheads="1" noChangeShapeType="1" noTextEdit="1"/>
                </p:cNvSpPr>
                <p:nvPr/>
              </p:nvSpPr>
              <p:spPr>
                <a:xfrm>
                  <a:off x="4191000" y="3271679"/>
                  <a:ext cx="1066800" cy="523220"/>
                </a:xfrm>
                <a:prstGeom prst="rect">
                  <a:avLst/>
                </a:prstGeom>
                <a:blipFill>
                  <a:blip r:embed="rId4"/>
                  <a:stretch>
                    <a:fillRect/>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E1FFA6D4-353A-6E75-E784-303C33A5C7E3}"/>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EF33D756-BFDA-9313-9AE0-FBA98D133FE8}"/>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E935BC95-CFA3-D56A-83F4-764CC478C2CA}"/>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4" name="TextBox 13">
              <a:extLst>
                <a:ext uri="{FF2B5EF4-FFF2-40B4-BE49-F238E27FC236}">
                  <a16:creationId xmlns:a16="http://schemas.microsoft.com/office/drawing/2014/main" id="{751A1000-5FD7-58DB-ABAF-6C28D508D520}"/>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6" name="TextBox 15">
              <a:extLst>
                <a:ext uri="{FF2B5EF4-FFF2-40B4-BE49-F238E27FC236}">
                  <a16:creationId xmlns:a16="http://schemas.microsoft.com/office/drawing/2014/main" id="{8A1F7CE1-9DA6-DFAC-BE5C-BF2BF81605F3}"/>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46023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Known States</a:t>
            </a:r>
          </a:p>
        </p:txBody>
      </p:sp>
      <p:grpSp>
        <p:nvGrpSpPr>
          <p:cNvPr id="24" name="Group 23" descr="The action right coerces the environment into 4 possible states.">
            <a:extLst>
              <a:ext uri="{FF2B5EF4-FFF2-40B4-BE49-F238E27FC236}">
                <a16:creationId xmlns:a16="http://schemas.microsoft.com/office/drawing/2014/main" id="{6A3916DA-6CB7-D9CA-0DCF-74F38B30DF47}"/>
              </a:ext>
            </a:extLst>
          </p:cNvPr>
          <p:cNvGrpSpPr/>
          <p:nvPr/>
        </p:nvGrpSpPr>
        <p:grpSpPr>
          <a:xfrm>
            <a:off x="413084" y="3037283"/>
            <a:ext cx="8045116" cy="3477976"/>
            <a:chOff x="413084" y="3037283"/>
            <a:chExt cx="8045116" cy="3477976"/>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9ADB760-C9CA-4225-AF5E-DF0A1C85C73D}"/>
                </a:ext>
              </a:extLst>
            </p:cNvPr>
            <p:cNvSpPr/>
            <p:nvPr/>
          </p:nvSpPr>
          <p:spPr>
            <a:xfrm>
              <a:off x="786687" y="3037283"/>
              <a:ext cx="3340145" cy="369332"/>
            </a:xfrm>
            <a:prstGeom prst="rect">
              <a:avLst/>
            </a:prstGeom>
          </p:spPr>
          <p:txBody>
            <a:bodyPr wrap="none">
              <a:spAutoFit/>
            </a:bodyPr>
            <a:lstStyle/>
            <a:p>
              <a:r>
                <a:rPr lang="en-US" dirty="0"/>
                <a:t>Initial belief state {1,2,3,4,5,6,7,8}</a:t>
              </a:r>
            </a:p>
          </p:txBody>
        </p:sp>
        <p:sp>
          <p:nvSpPr>
            <p:cNvPr id="30" name="Rectangle 29">
              <a:extLst>
                <a:ext uri="{FF2B5EF4-FFF2-40B4-BE49-F238E27FC236}">
                  <a16:creationId xmlns:a16="http://schemas.microsoft.com/office/drawing/2014/main" id="{66795A39-3C05-47F1-B14A-A082CE2767A6}"/>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8B24100A-51B8-4F5A-8B3C-52D81FB4291B}"/>
                </a:ext>
              </a:extLst>
            </p:cNvPr>
            <p:cNvSpPr txBox="1"/>
            <p:nvPr/>
          </p:nvSpPr>
          <p:spPr>
            <a:xfrm>
              <a:off x="4038600" y="5715000"/>
              <a:ext cx="761816" cy="646331"/>
            </a:xfrm>
            <a:prstGeom prst="rect">
              <a:avLst/>
            </a:prstGeom>
            <a:noFill/>
          </p:spPr>
          <p:txBody>
            <a:bodyPr wrap="square" rtlCol="0">
              <a:spAutoFit/>
            </a:bodyPr>
            <a:lstStyle/>
            <a:p>
              <a:r>
                <a:rPr lang="en-US" b="1" dirty="0">
                  <a:solidFill>
                    <a:schemeClr val="accent6">
                      <a:lumMod val="75000"/>
                    </a:schemeClr>
                  </a:solidFill>
                </a:rPr>
                <a:t>Goal</a:t>
              </a:r>
              <a:br>
                <a:rPr lang="en-US" b="1" dirty="0">
                  <a:solidFill>
                    <a:schemeClr val="accent6">
                      <a:lumMod val="75000"/>
                    </a:schemeClr>
                  </a:solidFill>
                </a:rPr>
              </a:br>
              <a:r>
                <a:rPr lang="en-US" b="1" dirty="0">
                  <a:solidFill>
                    <a:schemeClr val="accent6">
                      <a:lumMod val="75000"/>
                    </a:schemeClr>
                  </a:solidFill>
                </a:rPr>
                <a:t>states</a:t>
              </a:r>
            </a:p>
          </p:txBody>
        </p:sp>
        <p:sp>
          <p:nvSpPr>
            <p:cNvPr id="23" name="Rectangle 22">
              <a:extLst>
                <a:ext uri="{FF2B5EF4-FFF2-40B4-BE49-F238E27FC236}">
                  <a16:creationId xmlns:a16="http://schemas.microsoft.com/office/drawing/2014/main" id="{F4359121-DA1B-45F0-BDF6-5F6E620725B6}"/>
                </a:ext>
              </a:extLst>
            </p:cNvPr>
            <p:cNvSpPr/>
            <p:nvPr/>
          </p:nvSpPr>
          <p:spPr>
            <a:xfrm>
              <a:off x="4800600" y="57150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5" name="Content Placeholder 2">
            <a:extLst>
              <a:ext uri="{FF2B5EF4-FFF2-40B4-BE49-F238E27FC236}">
                <a16:creationId xmlns:a16="http://schemas.microsoft.com/office/drawing/2014/main" id="{40E31588-DE13-4F0F-A978-B135B3784FFE}"/>
              </a:ext>
            </a:extLst>
          </p:cNvPr>
          <p:cNvSpPr txBox="1">
            <a:spLocks/>
          </p:cNvSpPr>
          <p:nvPr/>
        </p:nvSpPr>
        <p:spPr>
          <a:xfrm>
            <a:off x="628650" y="1825626"/>
            <a:ext cx="7886700" cy="10286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Actions can reduce the number of possible states.</a:t>
            </a:r>
          </a:p>
          <a:p>
            <a:r>
              <a:rPr lang="en-US" b="1" dirty="0"/>
              <a:t>Example</a:t>
            </a:r>
            <a:r>
              <a:rPr lang="en-US" dirty="0"/>
              <a:t>: Deterministic but unobservable vacuum world. The agent does not know its position or the dirt distribution.</a:t>
            </a:r>
          </a:p>
        </p:txBody>
      </p:sp>
      <p:grpSp>
        <p:nvGrpSpPr>
          <p:cNvPr id="3" name="Group 2">
            <a:extLst>
              <a:ext uri="{FF2B5EF4-FFF2-40B4-BE49-F238E27FC236}">
                <a16:creationId xmlns:a16="http://schemas.microsoft.com/office/drawing/2014/main" id="{89EB5934-475E-7E22-0CB6-B917024D6862}"/>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7" name="Picture 4" descr="vacuum2-environment">
              <a:extLst>
                <a:ext uri="{FF2B5EF4-FFF2-40B4-BE49-F238E27FC236}">
                  <a16:creationId xmlns:a16="http://schemas.microsoft.com/office/drawing/2014/main" id="{D1B1DFDA-FE2A-B9B9-8B16-9BE0D54CDEC3}"/>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F2946FAF-2400-BDEB-AB4E-67C18ECCE39B}"/>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1" name="TextBox 10">
              <a:extLst>
                <a:ext uri="{FF2B5EF4-FFF2-40B4-BE49-F238E27FC236}">
                  <a16:creationId xmlns:a16="http://schemas.microsoft.com/office/drawing/2014/main" id="{A6613843-432A-87B3-F79B-84DC176FDD7F}"/>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2" name="TextBox 11">
              <a:extLst>
                <a:ext uri="{FF2B5EF4-FFF2-40B4-BE49-F238E27FC236}">
                  <a16:creationId xmlns:a16="http://schemas.microsoft.com/office/drawing/2014/main" id="{866497F5-30BE-1C22-E219-92CF1775307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397811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Known States </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6"/>
            <a:ext cx="7886700" cy="1028619"/>
          </a:xfrm>
        </p:spPr>
        <p:txBody>
          <a:bodyPr>
            <a:normAutofit fontScale="85000" lnSpcReduction="20000"/>
          </a:bodyPr>
          <a:lstStyle/>
          <a:p>
            <a:r>
              <a:rPr lang="en-US" dirty="0"/>
              <a:t>Actions can reduce the number of possible states.</a:t>
            </a:r>
          </a:p>
          <a:p>
            <a:r>
              <a:rPr lang="en-US" b="1" dirty="0"/>
              <a:t>Example</a:t>
            </a:r>
            <a:r>
              <a:rPr lang="en-US" dirty="0"/>
              <a:t>: Deterministic but unobservable vacuum world. The agent does not know its position or the dirt distribution.</a:t>
            </a:r>
          </a:p>
        </p:txBody>
      </p:sp>
      <p:grpSp>
        <p:nvGrpSpPr>
          <p:cNvPr id="44" name="Group 43" descr="The action suck coerces the environment into 2 states.">
            <a:extLst>
              <a:ext uri="{FF2B5EF4-FFF2-40B4-BE49-F238E27FC236}">
                <a16:creationId xmlns:a16="http://schemas.microsoft.com/office/drawing/2014/main" id="{9AE35511-ED9E-F463-2AA7-EC31942148E3}"/>
              </a:ext>
            </a:extLst>
          </p:cNvPr>
          <p:cNvGrpSpPr/>
          <p:nvPr/>
        </p:nvGrpSpPr>
        <p:grpSpPr>
          <a:xfrm>
            <a:off x="413084" y="3406615"/>
            <a:ext cx="8045116" cy="3127614"/>
            <a:chOff x="413084" y="3406615"/>
            <a:chExt cx="8045116" cy="3127614"/>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suck</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1CDEF17-E886-486E-85AF-EAC1C0701E02}"/>
                </a:ext>
              </a:extLst>
            </p:cNvPr>
            <p:cNvGrpSpPr/>
            <p:nvPr/>
          </p:nvGrpSpPr>
          <p:grpSpPr>
            <a:xfrm>
              <a:off x="762000" y="3505200"/>
              <a:ext cx="1295400" cy="533400"/>
              <a:chOff x="5181600" y="3505200"/>
              <a:chExt cx="1295400" cy="533400"/>
            </a:xfrm>
          </p:grpSpPr>
          <p:cxnSp>
            <p:nvCxnSpPr>
              <p:cNvPr id="24" name="Straight Connector 23">
                <a:extLst>
                  <a:ext uri="{FF2B5EF4-FFF2-40B4-BE49-F238E27FC236}">
                    <a16:creationId xmlns:a16="http://schemas.microsoft.com/office/drawing/2014/main" id="{16F9D1CA-AE36-4AB0-BFEE-DA88E167EF7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70B51E-1874-471C-8C3B-C7A911363D1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7383778-1CB2-4A07-87E9-348617601579}"/>
                </a:ext>
              </a:extLst>
            </p:cNvPr>
            <p:cNvGrpSpPr/>
            <p:nvPr/>
          </p:nvGrpSpPr>
          <p:grpSpPr>
            <a:xfrm>
              <a:off x="762000" y="4343400"/>
              <a:ext cx="1295400" cy="533400"/>
              <a:chOff x="5181600" y="3505200"/>
              <a:chExt cx="1295400" cy="533400"/>
            </a:xfrm>
          </p:grpSpPr>
          <p:cxnSp>
            <p:nvCxnSpPr>
              <p:cNvPr id="27" name="Straight Connector 26">
                <a:extLst>
                  <a:ext uri="{FF2B5EF4-FFF2-40B4-BE49-F238E27FC236}">
                    <a16:creationId xmlns:a16="http://schemas.microsoft.com/office/drawing/2014/main" id="{470F47EA-5010-4CCF-A515-97B8CA14EDB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42F4D1-851E-4AC6-B204-4BCC3E8A5EEF}"/>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4E87DB2-8EBC-4E11-8836-2C15376ACA9C}"/>
                </a:ext>
              </a:extLst>
            </p:cNvPr>
            <p:cNvGrpSpPr/>
            <p:nvPr/>
          </p:nvGrpSpPr>
          <p:grpSpPr>
            <a:xfrm>
              <a:off x="762000" y="5105400"/>
              <a:ext cx="1295400" cy="533400"/>
              <a:chOff x="5181600" y="3505200"/>
              <a:chExt cx="1295400" cy="533400"/>
            </a:xfrm>
          </p:grpSpPr>
          <p:cxnSp>
            <p:nvCxnSpPr>
              <p:cNvPr id="30" name="Straight Connector 29">
                <a:extLst>
                  <a:ext uri="{FF2B5EF4-FFF2-40B4-BE49-F238E27FC236}">
                    <a16:creationId xmlns:a16="http://schemas.microsoft.com/office/drawing/2014/main" id="{CF5C9E11-4735-4A2C-93C6-1EEBDAAF137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5C2942-9034-4A70-B064-FFC891407E5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9ECCAF2-0A1D-418F-A513-45813C3AD168}"/>
                </a:ext>
              </a:extLst>
            </p:cNvPr>
            <p:cNvGrpSpPr/>
            <p:nvPr/>
          </p:nvGrpSpPr>
          <p:grpSpPr>
            <a:xfrm>
              <a:off x="838200" y="5867400"/>
              <a:ext cx="1295400" cy="533400"/>
              <a:chOff x="5181600" y="3505200"/>
              <a:chExt cx="1295400" cy="533400"/>
            </a:xfrm>
          </p:grpSpPr>
          <p:cxnSp>
            <p:nvCxnSpPr>
              <p:cNvPr id="33" name="Straight Connector 32">
                <a:extLst>
                  <a:ext uri="{FF2B5EF4-FFF2-40B4-BE49-F238E27FC236}">
                    <a16:creationId xmlns:a16="http://schemas.microsoft.com/office/drawing/2014/main" id="{08D17941-5B38-4E02-B8D5-9A363700EABB}"/>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8A2FA1-7B40-4E6B-8488-FBC9DA8BAEA8}"/>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29F2FE14-2485-4AF1-A69E-4EFEC4F0F541}"/>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D15DCB1-C038-480B-97FE-81EF1E0F3E27}"/>
                </a:ext>
              </a:extLst>
            </p:cNvPr>
            <p:cNvSpPr/>
            <p:nvPr/>
          </p:nvSpPr>
          <p:spPr>
            <a:xfrm>
              <a:off x="4832500" y="573397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F2BA2182-EC15-251C-77AB-32981888C4A3}"/>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9" name="Picture 4" descr="vacuum2-environment">
              <a:extLst>
                <a:ext uri="{FF2B5EF4-FFF2-40B4-BE49-F238E27FC236}">
                  <a16:creationId xmlns:a16="http://schemas.microsoft.com/office/drawing/2014/main" id="{A9B23378-E6B0-456C-CC53-F4D1B6804907}"/>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1" name="TextBox 10">
              <a:extLst>
                <a:ext uri="{FF2B5EF4-FFF2-40B4-BE49-F238E27FC236}">
                  <a16:creationId xmlns:a16="http://schemas.microsoft.com/office/drawing/2014/main" id="{5142837E-B674-1075-34DE-935BA9294588}"/>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2" name="TextBox 11">
              <a:extLst>
                <a:ext uri="{FF2B5EF4-FFF2-40B4-BE49-F238E27FC236}">
                  <a16:creationId xmlns:a16="http://schemas.microsoft.com/office/drawing/2014/main" id="{6B5C5F43-91B0-E1E4-2E0D-6B1ACABAF1F3}"/>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43" name="TextBox 42">
              <a:extLst>
                <a:ext uri="{FF2B5EF4-FFF2-40B4-BE49-F238E27FC236}">
                  <a16:creationId xmlns:a16="http://schemas.microsoft.com/office/drawing/2014/main" id="{A9A9A46C-B358-91F6-0C61-ACF023B6AFB8}"/>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85146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Known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5"/>
            <a:ext cx="7886700" cy="1272179"/>
          </a:xfrm>
        </p:spPr>
        <p:txBody>
          <a:bodyPr>
            <a:normAutofit fontScale="77500" lnSpcReduction="20000"/>
          </a:bodyPr>
          <a:lstStyle/>
          <a:p>
            <a:r>
              <a:rPr lang="en-US" dirty="0"/>
              <a:t>The action sequence [right, suck, left, suck] coerces the world into the goal state 7. This plan works from any initial state!</a:t>
            </a:r>
          </a:p>
          <a:p>
            <a:r>
              <a:rPr lang="en-US" dirty="0"/>
              <a:t>Note: There are no observations, so there is no need for a conditional plan.</a:t>
            </a:r>
          </a:p>
        </p:txBody>
      </p:sp>
      <p:grpSp>
        <p:nvGrpSpPr>
          <p:cNvPr id="12" name="Group 11" descr="The action sequence right, suck, left, suck coerces the environment into a single goal state and therefore solves the problem.">
            <a:extLst>
              <a:ext uri="{FF2B5EF4-FFF2-40B4-BE49-F238E27FC236}">
                <a16:creationId xmlns:a16="http://schemas.microsoft.com/office/drawing/2014/main" id="{65137B52-4D09-FD10-3732-6A5CBEBC0EA0}"/>
              </a:ext>
            </a:extLst>
          </p:cNvPr>
          <p:cNvGrpSpPr/>
          <p:nvPr/>
        </p:nvGrpSpPr>
        <p:grpSpPr>
          <a:xfrm>
            <a:off x="413084" y="3406615"/>
            <a:ext cx="8045300" cy="3108644"/>
            <a:chOff x="413084" y="3406615"/>
            <a:chExt cx="8045300" cy="3108644"/>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038600" y="4038600"/>
              <a:ext cx="1143000" cy="1676400"/>
            </a:xfrm>
            <a:prstGeom prst="rightArrow">
              <a:avLst>
                <a:gd name="adj1" fmla="val 75837"/>
                <a:gd name="adj2" fmla="val 45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suck, left, suck]</a:t>
              </a:r>
            </a:p>
          </p:txBody>
        </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698CBF6-2F0A-4AE8-8EDE-BCC7CD1AB2E6}"/>
                </a:ext>
              </a:extLst>
            </p:cNvPr>
            <p:cNvGrpSpPr/>
            <p:nvPr/>
          </p:nvGrpSpPr>
          <p:grpSpPr>
            <a:xfrm>
              <a:off x="7086600" y="4343400"/>
              <a:ext cx="1295400" cy="533400"/>
              <a:chOff x="5181600" y="3505200"/>
              <a:chExt cx="1295400" cy="533400"/>
            </a:xfrm>
          </p:grpSpPr>
          <p:cxnSp>
            <p:nvCxnSpPr>
              <p:cNvPr id="42" name="Straight Connector 41">
                <a:extLst>
                  <a:ext uri="{FF2B5EF4-FFF2-40B4-BE49-F238E27FC236}">
                    <a16:creationId xmlns:a16="http://schemas.microsoft.com/office/drawing/2014/main" id="{6ED4505F-45EB-4273-BE99-D84D8A617AA9}"/>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E39B5D-66B6-43DB-B252-491BFEE924D8}"/>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FC0533-2537-4AD2-A7FE-C1F83C18117E}"/>
                </a:ext>
              </a:extLst>
            </p:cNvPr>
            <p:cNvGrpSpPr/>
            <p:nvPr/>
          </p:nvGrpSpPr>
          <p:grpSpPr>
            <a:xfrm>
              <a:off x="7086600" y="5867400"/>
              <a:ext cx="1295400" cy="533400"/>
              <a:chOff x="5181600" y="3505200"/>
              <a:chExt cx="1295400" cy="533400"/>
            </a:xfrm>
          </p:grpSpPr>
          <p:cxnSp>
            <p:nvCxnSpPr>
              <p:cNvPr id="45" name="Straight Connector 44">
                <a:extLst>
                  <a:ext uri="{FF2B5EF4-FFF2-40B4-BE49-F238E27FC236}">
                    <a16:creationId xmlns:a16="http://schemas.microsoft.com/office/drawing/2014/main" id="{566862AE-7DA8-46EC-A6BC-7A8F3E94832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3648CF5-381A-49F6-A02C-2A74A83D9D7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03C1368-987E-4FDB-AC31-EC449062E531}"/>
                </a:ext>
              </a:extLst>
            </p:cNvPr>
            <p:cNvGrpSpPr/>
            <p:nvPr/>
          </p:nvGrpSpPr>
          <p:grpSpPr>
            <a:xfrm>
              <a:off x="5257800" y="5029200"/>
              <a:ext cx="1295400" cy="533400"/>
              <a:chOff x="5181600" y="3505200"/>
              <a:chExt cx="1295400" cy="533400"/>
            </a:xfrm>
          </p:grpSpPr>
          <p:cxnSp>
            <p:nvCxnSpPr>
              <p:cNvPr id="48" name="Straight Connector 47">
                <a:extLst>
                  <a:ext uri="{FF2B5EF4-FFF2-40B4-BE49-F238E27FC236}">
                    <a16:creationId xmlns:a16="http://schemas.microsoft.com/office/drawing/2014/main" id="{2138BD4C-BF76-4CF1-A5AB-1082559A970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C7974E-5929-41E3-B723-7D79143ADF52}"/>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28DA3FB-ADA9-45F7-9260-A7E55859227B}"/>
                </a:ext>
              </a:extLst>
            </p:cNvPr>
            <p:cNvGrpSpPr/>
            <p:nvPr/>
          </p:nvGrpSpPr>
          <p:grpSpPr>
            <a:xfrm>
              <a:off x="5257800" y="4267200"/>
              <a:ext cx="1295400" cy="533400"/>
              <a:chOff x="5181600" y="3505200"/>
              <a:chExt cx="1295400" cy="533400"/>
            </a:xfrm>
          </p:grpSpPr>
          <p:cxnSp>
            <p:nvCxnSpPr>
              <p:cNvPr id="51" name="Straight Connector 50">
                <a:extLst>
                  <a:ext uri="{FF2B5EF4-FFF2-40B4-BE49-F238E27FC236}">
                    <a16:creationId xmlns:a16="http://schemas.microsoft.com/office/drawing/2014/main" id="{2C53FD39-16D2-4F5B-97A7-C4A2DB58504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14B6ED-5B52-4A31-95A4-D28F3587F38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8F3B422-2FD7-4A5F-97A8-C400B0DA8066}"/>
                </a:ext>
              </a:extLst>
            </p:cNvPr>
            <p:cNvGrpSpPr/>
            <p:nvPr/>
          </p:nvGrpSpPr>
          <p:grpSpPr>
            <a:xfrm>
              <a:off x="5257800" y="3505200"/>
              <a:ext cx="1295400" cy="533400"/>
              <a:chOff x="5181600" y="3505200"/>
              <a:chExt cx="1295400" cy="533400"/>
            </a:xfrm>
          </p:grpSpPr>
          <p:cxnSp>
            <p:nvCxnSpPr>
              <p:cNvPr id="54" name="Straight Connector 53">
                <a:extLst>
                  <a:ext uri="{FF2B5EF4-FFF2-40B4-BE49-F238E27FC236}">
                    <a16:creationId xmlns:a16="http://schemas.microsoft.com/office/drawing/2014/main" id="{1749E73A-6C8D-4474-8821-1A9AF6E9C804}"/>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427A86-00DC-41E4-8656-E1E97704B4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AABF18BC-9F8B-42E6-8C7D-F33A01E8F94F}"/>
                </a:ext>
              </a:extLst>
            </p:cNvPr>
            <p:cNvSpPr/>
            <p:nvPr/>
          </p:nvSpPr>
          <p:spPr>
            <a:xfrm>
              <a:off x="4876800" y="5715000"/>
              <a:ext cx="3581584"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5335349-7CDB-4096-B64C-B4F5C1F3839C}"/>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289A4F7-C7C0-4626-3A52-6392D7A627F4}"/>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85EE0FBC-8556-6132-A314-40D865EC88B9}"/>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9146E74C-98D0-ED23-2B46-15C119D16D2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0" name="TextBox 9">
              <a:extLst>
                <a:ext uri="{FF2B5EF4-FFF2-40B4-BE49-F238E27FC236}">
                  <a16:creationId xmlns:a16="http://schemas.microsoft.com/office/drawing/2014/main" id="{73EBC757-803B-634F-DDF4-57CDB20E43DA}"/>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1" name="TextBox 10">
              <a:extLst>
                <a:ext uri="{FF2B5EF4-FFF2-40B4-BE49-F238E27FC236}">
                  <a16:creationId xmlns:a16="http://schemas.microsoft.com/office/drawing/2014/main" id="{675FF339-9E24-5119-2320-2B8BCBFBF8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066048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6AA-2284-4C9E-853C-90BBDA527698}"/>
              </a:ext>
            </a:extLst>
          </p:cNvPr>
          <p:cNvSpPr>
            <a:spLocks noGrp="1"/>
          </p:cNvSpPr>
          <p:nvPr>
            <p:ph type="title"/>
          </p:nvPr>
        </p:nvSpPr>
        <p:spPr>
          <a:xfrm>
            <a:off x="628650" y="365127"/>
            <a:ext cx="5291757" cy="1006474"/>
          </a:xfrm>
        </p:spPr>
        <p:txBody>
          <a:bodyPr>
            <a:noAutofit/>
          </a:bodyPr>
          <a:lstStyle/>
          <a:p>
            <a:r>
              <a:rPr lang="en-US" sz="2800" dirty="0"/>
              <a:t>The Reachable Belief State Space</a:t>
            </a:r>
          </a:p>
        </p:txBody>
      </p:sp>
      <p:pic>
        <p:nvPicPr>
          <p:cNvPr id="7" name="Content Placeholder 6" descr="Shows the belief state space as a graph with 12 vertices.">
            <a:extLst>
              <a:ext uri="{FF2B5EF4-FFF2-40B4-BE49-F238E27FC236}">
                <a16:creationId xmlns:a16="http://schemas.microsoft.com/office/drawing/2014/main" id="{62731291-A5B2-422E-87D4-0FE49A361110}"/>
              </a:ext>
            </a:extLst>
          </p:cNvPr>
          <p:cNvPicPr>
            <a:picLocks noGrp="1" noChangeAspect="1"/>
          </p:cNvPicPr>
          <p:nvPr>
            <p:ph idx="1"/>
          </p:nvPr>
        </p:nvPicPr>
        <p:blipFill>
          <a:blip r:embed="rId2"/>
          <a:stretch>
            <a:fillRect/>
          </a:stretch>
        </p:blipFill>
        <p:spPr>
          <a:xfrm>
            <a:off x="457200" y="1366771"/>
            <a:ext cx="6346936" cy="5262629"/>
          </a:xfrm>
          <a:prstGeom prst="rect">
            <a:avLst/>
          </a:prstGeom>
        </p:spPr>
      </p:pic>
      <p:grpSp>
        <p:nvGrpSpPr>
          <p:cNvPr id="13" name="Group 12">
            <a:extLst>
              <a:ext uri="{FF2B5EF4-FFF2-40B4-BE49-F238E27FC236}">
                <a16:creationId xmlns:a16="http://schemas.microsoft.com/office/drawing/2014/main" id="{6F1582E8-F850-E290-2075-11958D0F7EB4}"/>
              </a:ext>
            </a:extLst>
          </p:cNvPr>
          <p:cNvGrpSpPr/>
          <p:nvPr/>
        </p:nvGrpSpPr>
        <p:grpSpPr>
          <a:xfrm>
            <a:off x="4800600" y="2667000"/>
            <a:ext cx="4276563" cy="3786664"/>
            <a:chOff x="4800600" y="2667000"/>
            <a:chExt cx="4276563" cy="3786664"/>
          </a:xfrm>
        </p:grpSpPr>
        <p:sp>
          <p:nvSpPr>
            <p:cNvPr id="25" name="Rectangle 24">
              <a:extLst>
                <a:ext uri="{FF2B5EF4-FFF2-40B4-BE49-F238E27FC236}">
                  <a16:creationId xmlns:a16="http://schemas.microsoft.com/office/drawing/2014/main" id="{699CC86B-8945-4B8A-A55B-AD89EE4C13EB}"/>
                </a:ext>
              </a:extLst>
            </p:cNvPr>
            <p:cNvSpPr/>
            <p:nvPr/>
          </p:nvSpPr>
          <p:spPr>
            <a:xfrm>
              <a:off x="6638764" y="4976336"/>
              <a:ext cx="2438399" cy="1477328"/>
            </a:xfrm>
            <a:prstGeom prst="rect">
              <a:avLst/>
            </a:prstGeom>
          </p:spPr>
          <p:txBody>
            <a:bodyPr wrap="square">
              <a:spAutoFit/>
            </a:bodyPr>
            <a:lstStyle/>
            <a:p>
              <a:pPr algn="ctr"/>
              <a:r>
                <a:rPr lang="en-US" b="1" dirty="0">
                  <a:solidFill>
                    <a:srgbClr val="FF0000"/>
                  </a:solidFill>
                </a:rPr>
                <a:t>No observations, so we get a solution sequence from an initial belief state:</a:t>
              </a:r>
            </a:p>
            <a:p>
              <a:pPr algn="ctr"/>
              <a:r>
                <a:rPr lang="en-US" b="1" dirty="0">
                  <a:solidFill>
                    <a:srgbClr val="FF0000"/>
                  </a:solidFill>
                </a:rPr>
                <a:t>[Right, Suck, Left, Suck] </a:t>
              </a:r>
            </a:p>
          </p:txBody>
        </p:sp>
        <p:cxnSp>
          <p:nvCxnSpPr>
            <p:cNvPr id="12" name="Straight Arrow Connector 11">
              <a:extLst>
                <a:ext uri="{FF2B5EF4-FFF2-40B4-BE49-F238E27FC236}">
                  <a16:creationId xmlns:a16="http://schemas.microsoft.com/office/drawing/2014/main" id="{E13A95D7-3F60-4253-8F6F-09D436DD41FC}"/>
                </a:ext>
              </a:extLst>
            </p:cNvPr>
            <p:cNvCxnSpPr>
              <a:cxnSpLocks/>
            </p:cNvCxnSpPr>
            <p:nvPr/>
          </p:nvCxnSpPr>
          <p:spPr>
            <a:xfrm>
              <a:off x="4800600" y="2667000"/>
              <a:ext cx="381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96C2-90B4-4235-AB6C-4CEF95975E59}"/>
                </a:ext>
              </a:extLst>
            </p:cNvPr>
            <p:cNvCxnSpPr>
              <a:cxnSpLocks/>
            </p:cNvCxnSpPr>
            <p:nvPr/>
          </p:nvCxnSpPr>
          <p:spPr>
            <a:xfrm>
              <a:off x="6248400" y="2895600"/>
              <a:ext cx="0" cy="1752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3A9716-9D40-40DB-9C41-4AF313D8EA3D}"/>
                </a:ext>
              </a:extLst>
            </p:cNvPr>
            <p:cNvCxnSpPr>
              <a:cxnSpLocks/>
            </p:cNvCxnSpPr>
            <p:nvPr/>
          </p:nvCxnSpPr>
          <p:spPr>
            <a:xfrm>
              <a:off x="6096000" y="5491230"/>
              <a:ext cx="0" cy="299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7CCD9C-C90A-4A11-8601-E470F098C071}"/>
                </a:ext>
              </a:extLst>
            </p:cNvPr>
            <p:cNvCxnSpPr>
              <a:cxnSpLocks/>
            </p:cNvCxnSpPr>
            <p:nvPr/>
          </p:nvCxnSpPr>
          <p:spPr>
            <a:xfrm flipH="1">
              <a:off x="4953000" y="6172200"/>
              <a:ext cx="8382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085F0F42-7963-42F2-AED0-04EC08EC177A}"/>
              </a:ext>
            </a:extLst>
          </p:cNvPr>
          <p:cNvSpPr/>
          <p:nvPr/>
        </p:nvSpPr>
        <p:spPr>
          <a:xfrm>
            <a:off x="2133600" y="5715000"/>
            <a:ext cx="2819398" cy="838191"/>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 name="TextBox 2">
            <a:extLst>
              <a:ext uri="{FF2B5EF4-FFF2-40B4-BE49-F238E27FC236}">
                <a16:creationId xmlns:a16="http://schemas.microsoft.com/office/drawing/2014/main" id="{CABAD52D-539F-40DF-BA49-DF34C0D5704F}"/>
              </a:ext>
            </a:extLst>
          </p:cNvPr>
          <p:cNvSpPr txBox="1"/>
          <p:nvPr/>
        </p:nvSpPr>
        <p:spPr>
          <a:xfrm>
            <a:off x="4495809" y="3033236"/>
            <a:ext cx="685791"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Initial belief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F8F972-FE69-4409-8F22-F047739897FD}"/>
                  </a:ext>
                </a:extLst>
              </p:cNvPr>
              <p:cNvSpPr txBox="1"/>
              <p:nvPr/>
            </p:nvSpPr>
            <p:spPr>
              <a:xfrm>
                <a:off x="6960679" y="1759059"/>
                <a:ext cx="2035064" cy="25545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The size of the belief state space is the powerset of the original </a:t>
                </a:r>
                <a14:m>
                  <m:oMath xmlns:m="http://schemas.openxmlformats.org/officeDocument/2006/math">
                    <m:r>
                      <a:rPr lang="en-US" sz="1600" b="0" i="1" smtClean="0">
                        <a:latin typeface="Cambria Math" panose="02040503050406030204" pitchFamily="18" charset="0"/>
                      </a:rPr>
                      <m:t>𝑁</m:t>
                    </m:r>
                  </m:oMath>
                </a14:m>
                <a:r>
                  <a:rPr lang="en-US" sz="1600" dirty="0"/>
                  <a:t> states:</a:t>
                </a:r>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𝑠</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𝑁</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8</m:t>
                          </m:r>
                        </m:sup>
                      </m:sSup>
                      <m:r>
                        <a:rPr lang="en-US" sz="1600" b="0" i="1" smtClean="0">
                          <a:latin typeface="Cambria Math" panose="02040503050406030204" pitchFamily="18" charset="0"/>
                          <a:ea typeface="Cambria Math" panose="02040503050406030204" pitchFamily="18" charset="0"/>
                        </a:rPr>
                        <m:t>=256</m:t>
                      </m:r>
                    </m:oMath>
                  </m:oMathPara>
                </a14:m>
                <a:endParaRPr lang="en-US" sz="1600" dirty="0"/>
              </a:p>
              <a:p>
                <a:endParaRPr lang="en-US" sz="1600" dirty="0"/>
              </a:p>
              <a:p>
                <a:r>
                  <a:rPr lang="en-US" sz="1600" dirty="0"/>
                  <a:t>Only a small fraction (12 belief states) are reachable by actions.</a:t>
                </a:r>
              </a:p>
            </p:txBody>
          </p:sp>
        </mc:Choice>
        <mc:Fallback xmlns="">
          <p:sp>
            <p:nvSpPr>
              <p:cNvPr id="4" name="TextBox 3">
                <a:extLst>
                  <a:ext uri="{FF2B5EF4-FFF2-40B4-BE49-F238E27FC236}">
                    <a16:creationId xmlns:a16="http://schemas.microsoft.com/office/drawing/2014/main" id="{5FF8F972-FE69-4409-8F22-F047739897FD}"/>
                  </a:ext>
                </a:extLst>
              </p:cNvPr>
              <p:cNvSpPr txBox="1">
                <a:spLocks noRot="1" noChangeAspect="1" noMove="1" noResize="1" noEditPoints="1" noAdjustHandles="1" noChangeArrowheads="1" noChangeShapeType="1" noTextEdit="1"/>
              </p:cNvSpPr>
              <p:nvPr/>
            </p:nvSpPr>
            <p:spPr>
              <a:xfrm>
                <a:off x="6960679" y="1759059"/>
                <a:ext cx="2035064" cy="2554545"/>
              </a:xfrm>
              <a:prstGeom prst="rect">
                <a:avLst/>
              </a:prstGeom>
              <a:blipFill>
                <a:blip r:embed="rId3"/>
                <a:stretch>
                  <a:fillRect l="-1488" t="-475" b="-1900"/>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68199D7-33A3-01E0-685D-F171C5CEB928}"/>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6" name="Picture 4" descr="vacuum2-environment">
              <a:extLst>
                <a:ext uri="{FF2B5EF4-FFF2-40B4-BE49-F238E27FC236}">
                  <a16:creationId xmlns:a16="http://schemas.microsoft.com/office/drawing/2014/main" id="{0CE453E3-0479-7F58-4287-C58D98776C28}"/>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44181F4D-97F0-7999-9FEE-72154C0FC29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9" name="TextBox 8">
              <a:extLst>
                <a:ext uri="{FF2B5EF4-FFF2-40B4-BE49-F238E27FC236}">
                  <a16:creationId xmlns:a16="http://schemas.microsoft.com/office/drawing/2014/main" id="{E95389BC-DAE4-6D4F-FC45-29823E91E51C}"/>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0" name="TextBox 9">
              <a:extLst>
                <a:ext uri="{FF2B5EF4-FFF2-40B4-BE49-F238E27FC236}">
                  <a16:creationId xmlns:a16="http://schemas.microsoft.com/office/drawing/2014/main" id="{1F4BC94E-63BD-F130-7190-C07AB9DB4FE2}"/>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15" name="TextBox 14">
            <a:extLst>
              <a:ext uri="{FF2B5EF4-FFF2-40B4-BE49-F238E27FC236}">
                <a16:creationId xmlns:a16="http://schemas.microsoft.com/office/drawing/2014/main" id="{F4A556C0-6291-DEE4-82B4-3EC863E10764}"/>
              </a:ext>
            </a:extLst>
          </p:cNvPr>
          <p:cNvSpPr txBox="1"/>
          <p:nvPr/>
        </p:nvSpPr>
        <p:spPr>
          <a:xfrm>
            <a:off x="2133598" y="5377181"/>
            <a:ext cx="999961"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Goal belief states</a:t>
            </a:r>
          </a:p>
        </p:txBody>
      </p:sp>
    </p:spTree>
    <p:extLst>
      <p:ext uri="{BB962C8B-B14F-4D97-AF65-F5344CB8AC3E}">
        <p14:creationId xmlns:p14="http://schemas.microsoft.com/office/powerpoint/2010/main" val="212767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314950" cy="1325563"/>
          </a:xfrm>
        </p:spPr>
        <p:txBody>
          <a:bodyPr>
            <a:normAutofit fontScale="90000"/>
          </a:bodyPr>
          <a:lstStyle/>
          <a:p>
            <a:r>
              <a:rPr lang="en-US" sz="4000" b="1" dirty="0"/>
              <a:t>Recap</a:t>
            </a:r>
            <a:r>
              <a:rPr lang="en-US" sz="4000" dirty="0"/>
              <a:t>: Solving Search Problems under Certainty</a:t>
            </a:r>
          </a:p>
        </p:txBody>
      </p:sp>
      <mc:AlternateContent xmlns:mc="http://schemas.openxmlformats.org/markup-compatibility/2006" xmlns:a14="http://schemas.microsoft.com/office/drawing/2010/main">
        <mc:Choice Requires="a14">
          <p:graphicFrame>
            <p:nvGraphicFramePr>
              <p:cNvPr id="8" name="Content Placeholder 7" descr="No uncertainty means deterministic actions and full observability.">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4861460"/>
                  </p:ext>
                </p:extLst>
              </p:nvPr>
            </p:nvGraphicFramePr>
            <p:xfrm>
              <a:off x="633083" y="2096784"/>
              <a:ext cx="2461753" cy="3265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Content Placeholder 7" descr="No uncertainty means deterministic actions and full observability.">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4861460"/>
                  </p:ext>
                </p:extLst>
              </p:nvPr>
            </p:nvGraphicFramePr>
            <p:xfrm>
              <a:off x="633083" y="2096784"/>
              <a:ext cx="2461753" cy="32650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pSp>
        <p:nvGrpSpPr>
          <p:cNvPr id="5" name="Group 4" descr="The state space of the vacuum world as a graph with eight states.">
            <a:extLst>
              <a:ext uri="{FF2B5EF4-FFF2-40B4-BE49-F238E27FC236}">
                <a16:creationId xmlns:a16="http://schemas.microsoft.com/office/drawing/2014/main" id="{902D6D70-DCCC-08B6-E7FE-A405E8EFB174}"/>
              </a:ext>
            </a:extLst>
          </p:cNvPr>
          <p:cNvGrpSpPr/>
          <p:nvPr/>
        </p:nvGrpSpPr>
        <p:grpSpPr>
          <a:xfrm>
            <a:off x="3250565" y="2032313"/>
            <a:ext cx="5700655" cy="3722200"/>
            <a:chOff x="3276600" y="1660604"/>
            <a:chExt cx="5700655" cy="372220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12" cstate="print"/>
            <a:srcRect/>
            <a:stretch>
              <a:fillRect/>
            </a:stretch>
          </p:blipFill>
          <p:spPr bwMode="auto">
            <a:xfrm>
              <a:off x="3276600" y="2667000"/>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848101" y="3132104"/>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343400" y="3853658"/>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150485" y="4060326"/>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568036" y="4620804"/>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4940087" y="2311410"/>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029202" y="2705239"/>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024439" y="4560113"/>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3568036" y="1660604"/>
              <a:ext cx="4436439" cy="615553"/>
            </a:xfrm>
            <a:prstGeom prst="rect">
              <a:avLst/>
            </a:prstGeom>
            <a:noFill/>
          </p:spPr>
          <p:txBody>
            <a:bodyPr wrap="square" rtlCol="0">
              <a:spAutoFit/>
            </a:bodyPr>
            <a:lstStyle/>
            <a:p>
              <a:pPr algn="ctr"/>
              <a:r>
                <a:rPr lang="en-US" b="1" dirty="0"/>
                <a:t>State space: </a:t>
              </a:r>
              <a:r>
                <a:rPr lang="en-US" sz="1600" dirty="0"/>
                <a:t>A state completely describes the condition of the environment and the agent.</a:t>
              </a:r>
              <a:endParaRPr lang="en-US" dirty="0"/>
            </a:p>
          </p:txBody>
        </p:sp>
      </p:grpSp>
      <p:pic>
        <p:nvPicPr>
          <p:cNvPr id="4" name="Picture 4">
            <a:extLst>
              <a:ext uri="{FF2B5EF4-FFF2-40B4-BE49-F238E27FC236}">
                <a16:creationId xmlns:a16="http://schemas.microsoft.com/office/drawing/2014/main" id="{D350F3D5-C3F6-F587-CA59-4D92F40D6A3B}"/>
              </a:ext>
              <a:ext uri="{C183D7F6-B498-43B3-948B-1728B52AA6E4}">
                <adec:decorative xmlns:adec="http://schemas.microsoft.com/office/drawing/2017/decorative" val="1"/>
              </a:ext>
            </a:extLst>
          </p:cNvPr>
          <p:cNvPicPr>
            <a:picLocks noChangeAspect="1" noChangeArrowheads="1"/>
          </p:cNvPicPr>
          <p:nvPr/>
        </p:nvPicPr>
        <p:blipFill>
          <a:blip r:embed="rId13"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7C8B7C9B-1FD9-F6BD-15C6-1A4732C48A7E}"/>
              </a:ext>
            </a:extLst>
          </p:cNvPr>
          <p:cNvSpPr txBox="1"/>
          <p:nvPr/>
        </p:nvSpPr>
        <p:spPr>
          <a:xfrm>
            <a:off x="489780" y="6018129"/>
            <a:ext cx="8077200" cy="646331"/>
          </a:xfrm>
          <a:prstGeom prst="rect">
            <a:avLst/>
          </a:prstGeom>
          <a:noFill/>
        </p:spPr>
        <p:txBody>
          <a:bodyPr wrap="square" rtlCol="0">
            <a:spAutoFit/>
          </a:bodyPr>
          <a:lstStyle/>
          <a:p>
            <a:pPr algn="ctr"/>
            <a:r>
              <a:rPr lang="en-US" b="1" dirty="0"/>
              <a:t>Solution:</a:t>
            </a:r>
            <a:r>
              <a:rPr lang="en-US" dirty="0"/>
              <a:t> Use tree search in the planning phase to create a </a:t>
            </a:r>
            <a:r>
              <a:rPr lang="en-US" b="1" dirty="0">
                <a:solidFill>
                  <a:srgbClr val="FF0000"/>
                </a:solidFill>
              </a:rPr>
              <a:t>sequence of actions </a:t>
            </a:r>
            <a:r>
              <a:rPr lang="en-US" dirty="0"/>
              <a:t>also called a </a:t>
            </a:r>
            <a:r>
              <a:rPr lang="en-US" b="1" dirty="0">
                <a:solidFill>
                  <a:srgbClr val="FF0000"/>
                </a:solidFill>
              </a:rPr>
              <a:t>plan.</a:t>
            </a:r>
            <a:r>
              <a:rPr lang="en-US" dirty="0"/>
              <a:t> Then blindly execute the plan: </a:t>
            </a:r>
            <a:r>
              <a:rPr lang="en-US" b="1" dirty="0"/>
              <a:t>[Suck, Right, Suck]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1B57-4DD5-43AD-A9A6-6131752B8D4C}"/>
              </a:ext>
            </a:extLst>
          </p:cNvPr>
          <p:cNvSpPr>
            <a:spLocks noGrp="1"/>
          </p:cNvSpPr>
          <p:nvPr>
            <p:ph type="title"/>
          </p:nvPr>
        </p:nvSpPr>
        <p:spPr/>
        <p:txBody>
          <a:bodyPr/>
          <a:lstStyle/>
          <a:p>
            <a:r>
              <a:rPr lang="en-US" dirty="0"/>
              <a:t>Finding a Plan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4D24E-3A83-4A7C-B542-EC45CB021368}"/>
                  </a:ext>
                </a:extLst>
              </p:cNvPr>
              <p:cNvSpPr>
                <a:spLocks noGrp="1"/>
              </p:cNvSpPr>
              <p:nvPr>
                <p:ph idx="1"/>
              </p:nvPr>
            </p:nvSpPr>
            <p:spPr>
              <a:xfrm>
                <a:off x="628650" y="2133600"/>
                <a:ext cx="7886700" cy="4343401"/>
              </a:xfrm>
            </p:spPr>
            <p:txBody>
              <a:bodyPr>
                <a:normAutofit fontScale="62500" lnSpcReduction="20000"/>
              </a:bodyPr>
              <a:lstStyle/>
              <a:p>
                <a:pPr marL="0" indent="0">
                  <a:buNone/>
                </a:pPr>
                <a:r>
                  <a:rPr lang="en-US" dirty="0"/>
                  <a:t>Formulate as a regular search problem and solve with DFS, IDS, BFS or A*:</a:t>
                </a:r>
              </a:p>
              <a:p>
                <a:r>
                  <a:rPr lang="en-US" b="1" dirty="0"/>
                  <a:t>States</a:t>
                </a:r>
                <a:r>
                  <a:rPr lang="en-US" dirty="0"/>
                  <a:t>: All belief states (=powerset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𝒫</m:t>
                        </m:r>
                      </m:e>
                      <m:sub>
                        <m:r>
                          <a:rPr lang="en-US" b="0" i="1" smtClean="0">
                            <a:latin typeface="Cambria Math" panose="02040503050406030204" pitchFamily="18" charset="0"/>
                            <a:ea typeface="Cambria Math" panose="02040503050406030204" pitchFamily="18" charset="0"/>
                          </a:rPr>
                          <m:t>𝑠</m:t>
                        </m:r>
                      </m:sub>
                    </m:sSub>
                  </m:oMath>
                </a14:m>
                <a:r>
                  <a:rPr lang="en-US" dirty="0"/>
                  <a:t> of the set of </a:t>
                </a:r>
                <a14:m>
                  <m:oMath xmlns:m="http://schemas.openxmlformats.org/officeDocument/2006/math">
                    <m:r>
                      <a:rPr lang="en-US" i="1" dirty="0" smtClean="0">
                        <a:latin typeface="Cambria Math" panose="02040503050406030204" pitchFamily="18" charset="0"/>
                      </a:rPr>
                      <m:t>𝑁</m:t>
                    </m:r>
                  </m:oMath>
                </a14:m>
                <a:r>
                  <a:rPr lang="en-US" dirty="0"/>
                  <a:t> states has size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𝑁</m:t>
                        </m:r>
                      </m:sup>
                    </m:sSup>
                  </m:oMath>
                </a14:m>
                <a:r>
                  <a:rPr lang="en-US" dirty="0"/>
                  <a:t>)</a:t>
                </a:r>
              </a:p>
              <a:p>
                <a:r>
                  <a:rPr lang="en-US" b="1" dirty="0"/>
                  <a:t>Initial state: </a:t>
                </a:r>
                <a:r>
                  <a:rPr lang="en-US" dirty="0"/>
                  <a:t>Often the belief state containing all states.</a:t>
                </a:r>
              </a:p>
              <a:p>
                <a:r>
                  <a:rPr lang="en-US" b="1" dirty="0"/>
                  <a:t>Actions: </a:t>
                </a:r>
                <a:r>
                  <a:rPr lang="en-US" dirty="0"/>
                  <a:t>Available actions of a belief state are the union of the possible actions for all the states it contains.</a:t>
                </a:r>
              </a:p>
              <a:p>
                <a:r>
                  <a:rPr lang="en-US" b="1" dirty="0"/>
                  <a:t>Transition model: </a:t>
                </a:r>
                <a14:m>
                  <m:oMath xmlns:m="http://schemas.openxmlformats.org/officeDocument/2006/math">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𝑏</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𝑅𝑒𝑠𝑢𝑙𝑡𝑠</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𝑏</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 </m:t>
                    </m:r>
                    <m:r>
                      <a:rPr lang="en-US" sz="2900" b="0" i="1" smtClean="0">
                        <a:latin typeface="Cambria Math" panose="02040503050406030204" pitchFamily="18" charset="0"/>
                      </a:rPr>
                      <m:t>𝑎𝑛𝑑</m:t>
                    </m:r>
                    <m:r>
                      <a:rPr lang="en-US" sz="2900" b="0" i="1" smtClean="0">
                        <a:latin typeface="Cambria Math" panose="02040503050406030204" pitchFamily="18" charset="0"/>
                      </a:rPr>
                      <m:t> </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𝑏</m:t>
                    </m:r>
                    <m:r>
                      <a:rPr lang="en-US" sz="2900" b="0" i="1" smtClean="0">
                        <a:latin typeface="Cambria Math" panose="02040503050406030204" pitchFamily="18" charset="0"/>
                      </a:rPr>
                      <m:t>}</m:t>
                    </m:r>
                  </m:oMath>
                </a14:m>
                <a:endParaRPr lang="en-US" sz="2400" dirty="0"/>
              </a:p>
              <a:p>
                <a:r>
                  <a:rPr lang="en-US" b="1" dirty="0"/>
                  <a:t>Goal test: </a:t>
                </a:r>
                <a:r>
                  <a:rPr lang="en-US" dirty="0"/>
                  <a:t>Does the belief state only contain goal states?</a:t>
                </a:r>
              </a:p>
              <a:p>
                <a:r>
                  <a:rPr lang="en-US" b="1" dirty="0"/>
                  <a:t>Simplifying property: </a:t>
                </a:r>
                <a:r>
                  <a:rPr lang="en-US" dirty="0"/>
                  <a:t>If a belief state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i="1" dirty="0" smtClean="0">
                        <a:latin typeface="Cambria Math" panose="02040503050406030204" pitchFamily="18" charset="0"/>
                      </a:rPr>
                      <m:t>={1,2,3,4,5}</m:t>
                    </m:r>
                  </m:oMath>
                </a14:m>
                <a:r>
                  <a:rPr lang="en-US" dirty="0"/>
                  <a:t>) is solvable (i.e., there is a sequence of actions that coerce all states to only goal states), then belief states that are subsets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 {2,5}</m:t>
                    </m:r>
                  </m:oMath>
                </a14:m>
                <a:r>
                  <a:rPr lang="en-US" dirty="0"/>
                  <a:t>) are also solved using the same action sequence. This can be used to prune the search tree.</a:t>
                </a:r>
              </a:p>
              <a:p>
                <a:endParaRPr lang="en-US" dirty="0"/>
              </a:p>
              <a:p>
                <a:pPr marL="0" indent="0">
                  <a:buNone/>
                </a:pPr>
                <a:r>
                  <a:rPr lang="en-US" b="1" dirty="0"/>
                  <a:t>Other approach</a:t>
                </a:r>
                <a:r>
                  <a:rPr lang="en-US" dirty="0"/>
                  <a:t>: </a:t>
                </a:r>
              </a:p>
              <a:p>
                <a:r>
                  <a:rPr lang="en-US" b="1" dirty="0"/>
                  <a:t>Incremental belief-state search</a:t>
                </a:r>
                <a:r>
                  <a:rPr lang="en-US" dirty="0"/>
                  <a:t>. Generate a solution that works for one state and check if it also works for all other states. If it does not, then modify the solution slightly. This is similar to local search.</a:t>
                </a:r>
              </a:p>
              <a:p>
                <a:endParaRPr lang="en-US" dirty="0"/>
              </a:p>
            </p:txBody>
          </p:sp>
        </mc:Choice>
        <mc:Fallback xmlns="">
          <p:sp>
            <p:nvSpPr>
              <p:cNvPr id="3" name="Content Placeholder 2">
                <a:extLst>
                  <a:ext uri="{FF2B5EF4-FFF2-40B4-BE49-F238E27FC236}">
                    <a16:creationId xmlns:a16="http://schemas.microsoft.com/office/drawing/2014/main" id="{5D74D24E-3A83-4A7C-B542-EC45CB021368}"/>
                  </a:ext>
                </a:extLst>
              </p:cNvPr>
              <p:cNvSpPr>
                <a:spLocks noGrp="1" noRot="1" noChangeAspect="1" noMove="1" noResize="1" noEditPoints="1" noAdjustHandles="1" noChangeArrowheads="1" noChangeShapeType="1" noTextEdit="1"/>
              </p:cNvSpPr>
              <p:nvPr>
                <p:ph idx="1"/>
              </p:nvPr>
            </p:nvSpPr>
            <p:spPr>
              <a:xfrm>
                <a:off x="628650" y="2133600"/>
                <a:ext cx="7886700" cy="4343401"/>
              </a:xfrm>
              <a:blipFill>
                <a:blip r:embed="rId2"/>
                <a:stretch>
                  <a:fillRect l="-618" t="-2244" b="-1683"/>
                </a:stretch>
              </a:blipFill>
            </p:spPr>
            <p:txBody>
              <a:bodyPr/>
              <a:lstStyle/>
              <a:p>
                <a:r>
                  <a:rPr lang="en-US">
                    <a:noFill/>
                  </a:rPr>
                  <a:t> </a:t>
                </a:r>
              </a:p>
            </p:txBody>
          </p:sp>
        </mc:Fallback>
      </mc:AlternateContent>
      <p:sp>
        <p:nvSpPr>
          <p:cNvPr id="4" name="Callout: Line 3">
            <a:extLst>
              <a:ext uri="{FF2B5EF4-FFF2-40B4-BE49-F238E27FC236}">
                <a16:creationId xmlns:a16="http://schemas.microsoft.com/office/drawing/2014/main" id="{6331BEB8-9C9D-43E2-AE7E-9D9F0D246238}"/>
              </a:ext>
            </a:extLst>
          </p:cNvPr>
          <p:cNvSpPr/>
          <p:nvPr/>
        </p:nvSpPr>
        <p:spPr>
          <a:xfrm>
            <a:off x="5867400" y="1350108"/>
            <a:ext cx="3048000" cy="681162"/>
          </a:xfrm>
          <a:prstGeom prst="borderCallout1">
            <a:avLst>
              <a:gd name="adj1" fmla="val 34734"/>
              <a:gd name="adj2" fmla="val -3950"/>
              <a:gd name="adj3" fmla="val 172510"/>
              <a:gd name="adj4" fmla="val -47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Note</a:t>
            </a:r>
            <a:r>
              <a:rPr lang="en-US" sz="1600" dirty="0"/>
              <a:t>: State space size makes this impractical for larger problems!</a:t>
            </a:r>
          </a:p>
        </p:txBody>
      </p:sp>
    </p:spTree>
    <p:extLst>
      <p:ext uri="{BB962C8B-B14F-4D97-AF65-F5344CB8AC3E}">
        <p14:creationId xmlns:p14="http://schemas.microsoft.com/office/powerpoint/2010/main" val="17125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4809833" y="640082"/>
            <a:ext cx="3854106" cy="1180346"/>
          </a:xfrm>
          <a:noFill/>
        </p:spPr>
        <p:txBody>
          <a:bodyPr vert="horz" lIns="91440" tIns="45720" rIns="91440" bIns="45720" rtlCol="0" anchor="b">
            <a:normAutofit/>
          </a:bodyPr>
          <a:lstStyle/>
          <a:p>
            <a:pPr algn="ctr"/>
            <a:r>
              <a:rPr lang="en-US" kern="1200" dirty="0">
                <a:solidFill>
                  <a:schemeClr val="tx1"/>
                </a:solidFill>
                <a:latin typeface="+mj-lt"/>
                <a:ea typeface="+mj-ea"/>
                <a:cs typeface="+mj-cs"/>
              </a:rPr>
              <a:t>Case Study</a:t>
            </a:r>
          </a:p>
        </p:txBody>
      </p:sp>
      <p:sp>
        <p:nvSpPr>
          <p:cNvPr id="12" name="Rectangle 11">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580687"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4789595" y="1957506"/>
            <a:ext cx="4049605" cy="4260392"/>
          </a:xfrm>
          <a:noFill/>
        </p:spPr>
        <p:txBody>
          <a:bodyPr vert="horz" lIns="91440" tIns="45720" rIns="91440" bIns="45720" rtlCol="0">
            <a:normAutofit/>
          </a:bodyPr>
          <a:lstStyle/>
          <a:p>
            <a:pPr algn="ctr"/>
            <a:r>
              <a:rPr lang="en-US" sz="1600" dirty="0"/>
              <a:t>The agent</a:t>
            </a:r>
            <a:r>
              <a:rPr lang="en-US" sz="1600" kern="1200" dirty="0">
                <a:solidFill>
                  <a:schemeClr val="tx1"/>
                </a:solidFill>
                <a:latin typeface="+mn-lt"/>
                <a:ea typeface="+mn-ea"/>
                <a:cs typeface="+mn-cs"/>
              </a:rPr>
              <a:t> can move up, down right, and left.</a:t>
            </a:r>
            <a:endParaRPr lang="en-US" sz="1600" dirty="0"/>
          </a:p>
          <a:p>
            <a:pPr algn="ctr"/>
            <a:r>
              <a:rPr lang="en-US" sz="1600" dirty="0"/>
              <a:t>The agent has </a:t>
            </a:r>
            <a:r>
              <a:rPr lang="en-US" sz="1600" b="1" dirty="0"/>
              <a:t>no sensors </a:t>
            </a:r>
            <a:r>
              <a:rPr lang="en-US" sz="1600" dirty="0"/>
              <a:t>and does not know its current location.</a:t>
            </a:r>
            <a:endParaRPr lang="en-US" sz="1600" kern="1200" dirty="0">
              <a:solidFill>
                <a:schemeClr val="tx1"/>
              </a:solidFill>
              <a:latin typeface="+mn-lt"/>
              <a:ea typeface="+mn-ea"/>
              <a:cs typeface="+mn-cs"/>
            </a:endParaRPr>
          </a:p>
          <a:p>
            <a:pPr algn="ctr"/>
            <a:endParaRPr lang="en-US" sz="1600" b="1" kern="1200" dirty="0">
              <a:solidFill>
                <a:srgbClr val="FF0000"/>
              </a:solidFill>
              <a:latin typeface="+mn-lt"/>
              <a:ea typeface="+mn-ea"/>
              <a:cs typeface="+mn-cs"/>
            </a:endParaRPr>
          </a:p>
          <a:p>
            <a:pPr algn="ctr"/>
            <a:r>
              <a:rPr lang="en-US" sz="1600" b="1" kern="1200" dirty="0">
                <a:solidFill>
                  <a:srgbClr val="FF0000"/>
                </a:solidFill>
                <a:latin typeface="+mn-lt"/>
                <a:ea typeface="+mn-ea"/>
                <a:cs typeface="+mn-cs"/>
              </a:rPr>
              <a:t>1. Can you navigate to the goal location? How?</a:t>
            </a:r>
          </a:p>
          <a:p>
            <a:pPr algn="ctr"/>
            <a:endParaRPr lang="en-US" sz="1600" b="1" kern="1200" dirty="0">
              <a:solidFill>
                <a:srgbClr val="FF0000"/>
              </a:solidFill>
              <a:latin typeface="+mn-lt"/>
              <a:ea typeface="+mn-ea"/>
              <a:cs typeface="+mn-cs"/>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2. What would you need to know about the environment?</a:t>
            </a:r>
          </a:p>
          <a:p>
            <a:pPr algn="ctr"/>
            <a:endParaRPr lang="en-US" sz="1600" b="1" dirty="0">
              <a:solidFill>
                <a:srgbClr val="FF0000"/>
              </a:solidFill>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3. </a:t>
            </a:r>
            <a:r>
              <a:rPr lang="en-US" sz="1600" b="1" dirty="0">
                <a:solidFill>
                  <a:srgbClr val="FF0000"/>
                </a:solidFill>
              </a:rPr>
              <a:t>What type of agent can do this?</a:t>
            </a:r>
            <a:endParaRPr lang="en-US" sz="1600" b="1" kern="1200" dirty="0">
              <a:solidFill>
                <a:srgbClr val="FF0000"/>
              </a:solidFill>
              <a:latin typeface="+mn-lt"/>
              <a:ea typeface="+mn-ea"/>
              <a:cs typeface="+mn-cs"/>
            </a:endParaRPr>
          </a:p>
        </p:txBody>
      </p:sp>
      <p:sp>
        <p:nvSpPr>
          <p:cNvPr id="7"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3606882"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911AB48D-CEC1-9260-7BF2-5AC157014398}"/>
              </a:ext>
            </a:extLst>
          </p:cNvPr>
          <p:cNvGrpSpPr/>
          <p:nvPr/>
        </p:nvGrpSpPr>
        <p:grpSpPr>
          <a:xfrm>
            <a:off x="762000" y="626348"/>
            <a:ext cx="3270559" cy="5317252"/>
            <a:chOff x="762000" y="626348"/>
            <a:chExt cx="3270559" cy="5317252"/>
          </a:xfrm>
        </p:grpSpPr>
        <p:sp>
          <p:nvSpPr>
            <p:cNvPr id="24" name="Oval 23">
              <a:extLst>
                <a:ext uri="{FF2B5EF4-FFF2-40B4-BE49-F238E27FC236}">
                  <a16:creationId xmlns:a16="http://schemas.microsoft.com/office/drawing/2014/main" id="{744F6B79-AA92-AFD9-43E8-E7588E2384CC}"/>
                </a:ext>
              </a:extLst>
            </p:cNvPr>
            <p:cNvSpPr/>
            <p:nvPr/>
          </p:nvSpPr>
          <p:spPr>
            <a:xfrm>
              <a:off x="1638300" y="389128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2D049EEA-9194-EA97-E59A-5E0163830B07}"/>
                </a:ext>
              </a:extLst>
            </p:cNvPr>
            <p:cNvCxnSpPr/>
            <p:nvPr/>
          </p:nvCxnSpPr>
          <p:spPr>
            <a:xfrm flipV="1">
              <a:off x="1828800" y="35052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3F16D2-BE69-2578-8A72-47A4E1CCA104}"/>
                </a:ext>
              </a:extLst>
            </p:cNvPr>
            <p:cNvCxnSpPr>
              <a:cxnSpLocks/>
            </p:cNvCxnSpPr>
            <p:nvPr/>
          </p:nvCxnSpPr>
          <p:spPr>
            <a:xfrm>
              <a:off x="1828800" y="4343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90EBD7-D545-49CE-CEE4-A03A4A71E28B}"/>
                </a:ext>
              </a:extLst>
            </p:cNvPr>
            <p:cNvCxnSpPr>
              <a:cxnSpLocks/>
            </p:cNvCxnSpPr>
            <p:nvPr/>
          </p:nvCxnSpPr>
          <p:spPr>
            <a:xfrm flipH="1">
              <a:off x="1219200" y="408178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F26E81-553B-6871-A23E-44FE07D4D30C}"/>
                </a:ext>
              </a:extLst>
            </p:cNvPr>
            <p:cNvCxnSpPr>
              <a:cxnSpLocks/>
            </p:cNvCxnSpPr>
            <p:nvPr/>
          </p:nvCxnSpPr>
          <p:spPr>
            <a:xfrm>
              <a:off x="2095500" y="4081780"/>
              <a:ext cx="34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18B710-D246-CC9B-F19E-3E5F39E88C7E}"/>
                </a:ext>
              </a:extLst>
            </p:cNvPr>
            <p:cNvCxnSpPr>
              <a:cxnSpLocks/>
            </p:cNvCxnSpPr>
            <p:nvPr/>
          </p:nvCxnSpPr>
          <p:spPr>
            <a:xfrm>
              <a:off x="762000" y="914400"/>
              <a:ext cx="2743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D6A355-2AAA-8966-0E93-0F5725457348}"/>
                </a:ext>
              </a:extLst>
            </p:cNvPr>
            <p:cNvCxnSpPr>
              <a:cxnSpLocks/>
            </p:cNvCxnSpPr>
            <p:nvPr/>
          </p:nvCxnSpPr>
          <p:spPr>
            <a:xfrm flipV="1">
              <a:off x="3657600" y="1066800"/>
              <a:ext cx="0" cy="4876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FEE2A1A-243B-B82F-982B-8AA1E159A2C2}"/>
                </a:ext>
              </a:extLst>
            </p:cNvPr>
            <p:cNvSpPr txBox="1"/>
            <p:nvPr/>
          </p:nvSpPr>
          <p:spPr>
            <a:xfrm>
              <a:off x="1971040" y="626348"/>
              <a:ext cx="486030" cy="369332"/>
            </a:xfrm>
            <a:prstGeom prst="rect">
              <a:avLst/>
            </a:prstGeom>
            <a:noFill/>
          </p:spPr>
          <p:txBody>
            <a:bodyPr wrap="none" rtlCol="0">
              <a:spAutoFit/>
            </a:bodyPr>
            <a:lstStyle/>
            <a:p>
              <a:r>
                <a:rPr lang="en-US" dirty="0"/>
                <a:t>3m</a:t>
              </a:r>
            </a:p>
          </p:txBody>
        </p:sp>
        <p:sp>
          <p:nvSpPr>
            <p:cNvPr id="48" name="TextBox 47">
              <a:extLst>
                <a:ext uri="{FF2B5EF4-FFF2-40B4-BE49-F238E27FC236}">
                  <a16:creationId xmlns:a16="http://schemas.microsoft.com/office/drawing/2014/main" id="{53DC8303-0C22-C1A8-4EBE-8102AD2C9CEB}"/>
                </a:ext>
              </a:extLst>
            </p:cNvPr>
            <p:cNvSpPr txBox="1"/>
            <p:nvPr/>
          </p:nvSpPr>
          <p:spPr>
            <a:xfrm rot="16200000">
              <a:off x="3604878" y="3199439"/>
              <a:ext cx="486030" cy="369332"/>
            </a:xfrm>
            <a:prstGeom prst="rect">
              <a:avLst/>
            </a:prstGeom>
            <a:noFill/>
          </p:spPr>
          <p:txBody>
            <a:bodyPr wrap="none" rtlCol="0">
              <a:spAutoFit/>
            </a:bodyPr>
            <a:lstStyle/>
            <a:p>
              <a:r>
                <a:rPr lang="en-US" dirty="0"/>
                <a:t>8m</a:t>
              </a:r>
            </a:p>
          </p:txBody>
        </p:sp>
        <p:cxnSp>
          <p:nvCxnSpPr>
            <p:cNvPr id="9" name="Straight Arrow Connector 8">
              <a:extLst>
                <a:ext uri="{FF2B5EF4-FFF2-40B4-BE49-F238E27FC236}">
                  <a16:creationId xmlns:a16="http://schemas.microsoft.com/office/drawing/2014/main" id="{CF9EE6A7-F3A0-2CE0-F065-E8F7482D4794}"/>
                </a:ext>
              </a:extLst>
            </p:cNvPr>
            <p:cNvCxnSpPr>
              <a:cxnSpLocks/>
            </p:cNvCxnSpPr>
            <p:nvPr/>
          </p:nvCxnSpPr>
          <p:spPr>
            <a:xfrm flipV="1">
              <a:off x="2610525" y="1117603"/>
              <a:ext cx="0" cy="634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0B4175-8679-B14E-7FF4-DFC5EC72169A}"/>
                </a:ext>
              </a:extLst>
            </p:cNvPr>
            <p:cNvCxnSpPr>
              <a:cxnSpLocks/>
            </p:cNvCxnSpPr>
            <p:nvPr/>
          </p:nvCxnSpPr>
          <p:spPr>
            <a:xfrm>
              <a:off x="842455" y="1788160"/>
              <a:ext cx="16721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1F1896-A0F4-F591-CBFB-897CA4EAC673}"/>
                </a:ext>
              </a:extLst>
            </p:cNvPr>
            <p:cNvSpPr txBox="1"/>
            <p:nvPr/>
          </p:nvSpPr>
          <p:spPr>
            <a:xfrm>
              <a:off x="1553633" y="1451095"/>
              <a:ext cx="486030" cy="369332"/>
            </a:xfrm>
            <a:prstGeom prst="rect">
              <a:avLst/>
            </a:prstGeom>
            <a:noFill/>
          </p:spPr>
          <p:txBody>
            <a:bodyPr wrap="none" rtlCol="0">
              <a:spAutoFit/>
            </a:bodyPr>
            <a:lstStyle/>
            <a:p>
              <a:r>
                <a:rPr lang="en-US" dirty="0"/>
                <a:t>2m</a:t>
              </a:r>
            </a:p>
          </p:txBody>
        </p:sp>
        <p:sp>
          <p:nvSpPr>
            <p:cNvPr id="17" name="TextBox 16">
              <a:extLst>
                <a:ext uri="{FF2B5EF4-FFF2-40B4-BE49-F238E27FC236}">
                  <a16:creationId xmlns:a16="http://schemas.microsoft.com/office/drawing/2014/main" id="{E258898D-3972-3A7B-942E-98B4126298F3}"/>
                </a:ext>
              </a:extLst>
            </p:cNvPr>
            <p:cNvSpPr txBox="1"/>
            <p:nvPr/>
          </p:nvSpPr>
          <p:spPr>
            <a:xfrm rot="16200000">
              <a:off x="2538604" y="1263303"/>
              <a:ext cx="486030" cy="369332"/>
            </a:xfrm>
            <a:prstGeom prst="rect">
              <a:avLst/>
            </a:prstGeom>
            <a:noFill/>
          </p:spPr>
          <p:txBody>
            <a:bodyPr wrap="none" rtlCol="0">
              <a:spAutoFit/>
            </a:bodyPr>
            <a:lstStyle/>
            <a:p>
              <a:r>
                <a:rPr lang="en-US" dirty="0"/>
                <a:t>1m</a:t>
              </a:r>
            </a:p>
          </p:txBody>
        </p:sp>
        <p:sp>
          <p:nvSpPr>
            <p:cNvPr id="18" name="TextBox 17">
              <a:extLst>
                <a:ext uri="{FF2B5EF4-FFF2-40B4-BE49-F238E27FC236}">
                  <a16:creationId xmlns:a16="http://schemas.microsoft.com/office/drawing/2014/main" id="{39FF1A96-FE38-8CF1-81DB-D39627D76C94}"/>
                </a:ext>
              </a:extLst>
            </p:cNvPr>
            <p:cNvSpPr txBox="1"/>
            <p:nvPr/>
          </p:nvSpPr>
          <p:spPr>
            <a:xfrm>
              <a:off x="1078231" y="4240013"/>
              <a:ext cx="772159" cy="369332"/>
            </a:xfrm>
            <a:prstGeom prst="rect">
              <a:avLst/>
            </a:prstGeom>
            <a:noFill/>
          </p:spPr>
          <p:txBody>
            <a:bodyPr wrap="square" rtlCol="0">
              <a:spAutoFit/>
            </a:bodyPr>
            <a:lstStyle/>
            <a:p>
              <a:r>
                <a:rPr lang="en-US" dirty="0"/>
                <a:t>Agent</a:t>
              </a:r>
            </a:p>
          </p:txBody>
        </p:sp>
        <p:sp>
          <p:nvSpPr>
            <p:cNvPr id="33" name="TextBox 32">
              <a:extLst>
                <a:ext uri="{FF2B5EF4-FFF2-40B4-BE49-F238E27FC236}">
                  <a16:creationId xmlns:a16="http://schemas.microsoft.com/office/drawing/2014/main" id="{F219C5A9-A851-5D00-D014-4A6A1285925E}"/>
                </a:ext>
              </a:extLst>
            </p:cNvPr>
            <p:cNvSpPr txBox="1"/>
            <p:nvPr/>
          </p:nvSpPr>
          <p:spPr>
            <a:xfrm>
              <a:off x="2133600" y="1605283"/>
              <a:ext cx="953851" cy="923330"/>
            </a:xfrm>
            <a:prstGeom prst="rect">
              <a:avLst/>
            </a:prstGeom>
            <a:noFill/>
          </p:spPr>
          <p:txBody>
            <a:bodyPr wrap="none" rtlCol="0">
              <a:spAutoFit/>
            </a:bodyPr>
            <a:lstStyle/>
            <a:p>
              <a:pPr algn="ctr"/>
              <a:r>
                <a:rPr lang="en-US" b="1" dirty="0">
                  <a:solidFill>
                    <a:srgbClr val="FF0000"/>
                  </a:solidFill>
                </a:rPr>
                <a:t>x</a:t>
              </a:r>
            </a:p>
            <a:p>
              <a:pPr algn="ctr"/>
              <a:r>
                <a:rPr lang="en-US" b="1" dirty="0">
                  <a:solidFill>
                    <a:srgbClr val="FF0000"/>
                  </a:solidFill>
                </a:rPr>
                <a:t>Goal</a:t>
              </a:r>
            </a:p>
            <a:p>
              <a:pPr algn="ctr"/>
              <a:r>
                <a:rPr lang="en-US" b="1" dirty="0">
                  <a:solidFill>
                    <a:srgbClr val="FF0000"/>
                  </a:solidFill>
                </a:rPr>
                <a:t>location</a:t>
              </a:r>
            </a:p>
          </p:txBody>
        </p:sp>
        <p:sp>
          <p:nvSpPr>
            <p:cNvPr id="23" name="Rectangle 22">
              <a:extLst>
                <a:ext uri="{FF2B5EF4-FFF2-40B4-BE49-F238E27FC236}">
                  <a16:creationId xmlns:a16="http://schemas.microsoft.com/office/drawing/2014/main" id="{BDCA81A1-90E8-F0DA-1224-8F4EAE991C6A}"/>
                </a:ext>
              </a:extLst>
            </p:cNvPr>
            <p:cNvSpPr/>
            <p:nvPr/>
          </p:nvSpPr>
          <p:spPr>
            <a:xfrm>
              <a:off x="762000" y="1066800"/>
              <a:ext cx="2743200" cy="4876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45491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8EF8999-B8E7-9AB0-919A-D239B8267383}"/>
              </a:ext>
            </a:extLst>
          </p:cNvPr>
          <p:cNvPicPr>
            <a:picLocks noChangeAspect="1"/>
          </p:cNvPicPr>
          <p:nvPr/>
        </p:nvPicPr>
        <p:blipFill>
          <a:blip r:embed="rId2"/>
          <a:srcRect l="6250" t="18992" b="10696"/>
          <a:stretch>
            <a:fillRect/>
          </a:stretch>
        </p:blipFill>
        <p:spPr>
          <a:xfrm>
            <a:off x="20" y="10"/>
            <a:ext cx="9143980" cy="6857990"/>
          </a:xfrm>
          <a:prstGeom prst="rect">
            <a:avLst/>
          </a:prstGeom>
        </p:spPr>
      </p:pic>
      <p:sp>
        <p:nvSpPr>
          <p:cNvPr id="30" name="Rectangle 2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75865" y="-511"/>
            <a:ext cx="4592270" cy="9144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2171C033-CF97-49A9-BBAC-023FBFC89848}"/>
              </a:ext>
            </a:extLst>
          </p:cNvPr>
          <p:cNvSpPr>
            <a:spLocks noGrp="1"/>
          </p:cNvSpPr>
          <p:nvPr>
            <p:ph type="title"/>
          </p:nvPr>
        </p:nvSpPr>
        <p:spPr>
          <a:xfrm>
            <a:off x="303414" y="3091928"/>
            <a:ext cx="6808922" cy="2387600"/>
          </a:xfrm>
        </p:spPr>
        <p:txBody>
          <a:bodyPr vert="horz" lIns="91440" tIns="45720" rIns="91440" bIns="45720" rtlCol="0" anchor="b">
            <a:normAutofit/>
          </a:bodyPr>
          <a:lstStyle/>
          <a:p>
            <a:r>
              <a:rPr lang="en-US" sz="5700" b="1" dirty="0">
                <a:solidFill>
                  <a:schemeClr val="bg1"/>
                </a:solidFill>
                <a:effectLst>
                  <a:outerShdw blurRad="38100" dist="38100" dir="2700000" algn="tl">
                    <a:srgbClr val="000000">
                      <a:alpha val="43137"/>
                    </a:srgbClr>
                  </a:outerShdw>
                </a:effectLst>
              </a:rPr>
              <a:t>Partially Observable Environments</a:t>
            </a:r>
          </a:p>
        </p:txBody>
      </p:sp>
      <p:sp>
        <p:nvSpPr>
          <p:cNvPr id="29" name="Rectangle: Rounded Corners 2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AB3F41DA-F620-4DC6-9035-6E635D6A685E}"/>
              </a:ext>
            </a:extLst>
          </p:cNvPr>
          <p:cNvSpPr>
            <a:spLocks noGrp="1"/>
          </p:cNvSpPr>
          <p:nvPr>
            <p:ph type="body" idx="1"/>
          </p:nvPr>
        </p:nvSpPr>
        <p:spPr>
          <a:xfrm>
            <a:off x="303414" y="5624945"/>
            <a:ext cx="6808922" cy="592975"/>
          </a:xfrm>
        </p:spPr>
        <p:txBody>
          <a:bodyPr vert="horz" lIns="91440" tIns="45720" rIns="91440" bIns="45720" rtlCol="0" anchor="ctr">
            <a:normAutofit/>
          </a:bodyPr>
          <a:lstStyle/>
          <a:p>
            <a:r>
              <a:rPr lang="en-US" dirty="0">
                <a:solidFill>
                  <a:schemeClr val="bg1"/>
                </a:solidFill>
              </a:rPr>
              <a:t>Using Observations to Learn About the State</a:t>
            </a:r>
          </a:p>
        </p:txBody>
      </p:sp>
    </p:spTree>
    <p:extLst>
      <p:ext uri="{BB962C8B-B14F-4D97-AF65-F5344CB8AC3E}">
        <p14:creationId xmlns:p14="http://schemas.microsoft.com/office/powerpoint/2010/main" val="365304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F4BF-9670-4EDF-91D5-1098A9E40904}"/>
              </a:ext>
            </a:extLst>
          </p:cNvPr>
          <p:cNvSpPr>
            <a:spLocks noGrp="1"/>
          </p:cNvSpPr>
          <p:nvPr>
            <p:ph type="title"/>
          </p:nvPr>
        </p:nvSpPr>
        <p:spPr/>
        <p:txBody>
          <a:bodyPr/>
          <a:lstStyle/>
          <a:p>
            <a:r>
              <a:rPr lang="en-US" dirty="0"/>
              <a:t>Percepts and Observability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7F17AE4-432C-49F5-8CEA-2F3909113793}"/>
                  </a:ext>
                </a:extLst>
              </p:cNvPr>
              <p:cNvSpPr>
                <a:spLocks noGrp="1"/>
              </p:cNvSpPr>
              <p:nvPr>
                <p:ph idx="1"/>
              </p:nvPr>
            </p:nvSpPr>
            <p:spPr>
              <a:xfrm>
                <a:off x="628650" y="1825625"/>
                <a:ext cx="5619750" cy="4498975"/>
              </a:xfrm>
            </p:spPr>
            <p:txBody>
              <a:bodyPr>
                <a:normAutofit fontScale="77500" lnSpcReduction="20000"/>
              </a:bodyPr>
              <a:lstStyle/>
              <a:p>
                <a:r>
                  <a:rPr lang="en-US" dirty="0"/>
                  <a:t>Many problems cannot be solved efficiently without sensing (e.g., 8-puzzle). </a:t>
                </a:r>
              </a:p>
              <a:p>
                <a:r>
                  <a:rPr lang="en-US" dirty="0"/>
                  <a:t>We need to see at least one square.</a:t>
                </a:r>
              </a:p>
              <a:p>
                <a:pPr marL="0" indent="0">
                  <a:buNone/>
                </a:pPr>
                <a:endParaRPr lang="en-US" dirty="0"/>
              </a:p>
              <a:p>
                <a:pPr marL="0" indent="0">
                  <a:buNone/>
                </a:pPr>
                <a:r>
                  <a:rPr lang="en-US" b="1" dirty="0">
                    <a:solidFill>
                      <a:srgbClr val="FF0000"/>
                    </a:solidFill>
                  </a:rPr>
                  <a:t>Percept function</a:t>
                </a:r>
                <a:r>
                  <a:rPr lang="en-US" dirty="0"/>
                  <a:t>: </a:t>
                </a:r>
                <a14:m>
                  <m:oMath xmlns:m="http://schemas.openxmlformats.org/officeDocument/2006/math">
                    <m:r>
                      <a:rPr lang="en-US" i="1" dirty="0" smtClean="0">
                        <a:latin typeface="Cambria Math" panose="02040503050406030204" pitchFamily="18" charset="0"/>
                      </a:rPr>
                      <m:t>𝑃𝑒𝑟𝑐𝑒𝑝𝑡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𝑠</m:t>
                        </m:r>
                      </m:e>
                    </m:d>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𝑠</m:t>
                    </m:r>
                  </m:oMath>
                </a14:m>
                <a:r>
                  <a:rPr lang="en-US" dirty="0"/>
                  <a:t> is the state</a:t>
                </a:r>
              </a:p>
              <a:p>
                <a:endParaRPr lang="en-US" dirty="0"/>
              </a:p>
              <a:p>
                <a:endParaRPr lang="en-US" dirty="0"/>
              </a:p>
              <a:p>
                <a:r>
                  <a:rPr lang="en-US" b="1" dirty="0"/>
                  <a:t>Fully observable</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𝑠</m:t>
                    </m:r>
                  </m:oMath>
                </a14:m>
                <a:endParaRPr lang="en-US" dirty="0"/>
              </a:p>
              <a:p>
                <a:r>
                  <a:rPr lang="en-US" b="1" dirty="0"/>
                  <a:t>Sensorless</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i="1" dirty="0">
                        <a:latin typeface="Cambria Math" panose="02040503050406030204" pitchFamily="18" charset="0"/>
                      </a:rPr>
                      <m:t>=</m:t>
                    </m:r>
                    <m:r>
                      <a:rPr lang="en-US" b="0" i="1" dirty="0" smtClean="0">
                        <a:latin typeface="Cambria Math" panose="02040503050406030204" pitchFamily="18" charset="0"/>
                      </a:rPr>
                      <m:t>𝑁𝑜𝑛𝑒</m:t>
                    </m:r>
                  </m:oMath>
                </a14:m>
                <a:endParaRPr lang="en-US" b="1" dirty="0"/>
              </a:p>
              <a:p>
                <a:r>
                  <a:rPr lang="en-US" b="1" dirty="0"/>
                  <a:t>Partially observable</a:t>
                </a:r>
                <a:r>
                  <a:rPr lang="en-US" dirty="0"/>
                  <a:t>: </a:t>
                </a:r>
                <a14:m>
                  <m:oMath xmlns:m="http://schemas.openxmlformats.org/officeDocument/2006/math">
                    <m:r>
                      <a:rPr lang="en-US" b="0"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b="0" i="1" dirty="0">
                            <a:latin typeface="Cambria Math" panose="02040503050406030204" pitchFamily="18" charset="0"/>
                          </a:rPr>
                          <m:t>𝑠</m:t>
                        </m:r>
                      </m:e>
                    </m:d>
                    <m:r>
                      <a:rPr lang="en-US" b="0" i="1" dirty="0">
                        <a:latin typeface="Cambria Math" panose="02040503050406030204" pitchFamily="18" charset="0"/>
                      </a:rPr>
                      <m:t>=</m:t>
                    </m:r>
                    <m:r>
                      <a:rPr lang="en-US" b="0" i="1" dirty="0" smtClean="0">
                        <a:latin typeface="Cambria Math" panose="02040503050406030204" pitchFamily="18" charset="0"/>
                      </a:rPr>
                      <m:t>𝑜</m:t>
                    </m:r>
                  </m:oMath>
                </a14:m>
                <a:br>
                  <a:rPr lang="en-US" b="0" i="1" dirty="0">
                    <a:latin typeface="Cambria Math" panose="02040503050406030204" pitchFamily="18" charset="0"/>
                  </a:rPr>
                </a:br>
                <a14:m>
                  <m:oMath xmlns:m="http://schemas.openxmlformats.org/officeDocument/2006/math">
                    <m:r>
                      <a:rPr lang="en-US" sz="2100" b="0" i="1" dirty="0" smtClean="0">
                        <a:latin typeface="Cambria Math" panose="02040503050406030204" pitchFamily="18" charset="0"/>
                      </a:rPr>
                      <m:t>𝑜</m:t>
                    </m:r>
                  </m:oMath>
                </a14:m>
                <a:r>
                  <a:rPr lang="en-US" sz="2100" dirty="0"/>
                  <a:t> is called an observation and tells us something about </a:t>
                </a:r>
                <a14:m>
                  <m:oMath xmlns:m="http://schemas.openxmlformats.org/officeDocument/2006/math">
                    <m:r>
                      <a:rPr lang="en-US" sz="2100" b="0" i="1" dirty="0" smtClean="0">
                        <a:latin typeface="Cambria Math" panose="02040503050406030204" pitchFamily="18" charset="0"/>
                      </a:rPr>
                      <m:t>𝑠</m:t>
                    </m:r>
                  </m:oMath>
                </a14:m>
                <a:endParaRPr lang="en-US" sz="2100" dirty="0"/>
              </a:p>
              <a:p>
                <a:pPr marL="0" indent="0">
                  <a:buNone/>
                </a:pPr>
                <a:endParaRPr lang="en-US" b="1" dirty="0"/>
              </a:p>
              <a:p>
                <a:endParaRPr lang="en-US" dirty="0"/>
              </a:p>
            </p:txBody>
          </p:sp>
        </mc:Choice>
        <mc:Fallback xmlns="">
          <p:sp>
            <p:nvSpPr>
              <p:cNvPr id="5" name="Content Placeholder 4">
                <a:extLst>
                  <a:ext uri="{FF2B5EF4-FFF2-40B4-BE49-F238E27FC236}">
                    <a16:creationId xmlns:a16="http://schemas.microsoft.com/office/drawing/2014/main" id="{87F17AE4-432C-49F5-8CEA-2F3909113793}"/>
                  </a:ext>
                </a:extLst>
              </p:cNvPr>
              <p:cNvSpPr>
                <a:spLocks noGrp="1" noRot="1" noChangeAspect="1" noMove="1" noResize="1" noEditPoints="1" noAdjustHandles="1" noChangeArrowheads="1" noChangeShapeType="1" noTextEdit="1"/>
              </p:cNvSpPr>
              <p:nvPr>
                <p:ph idx="1"/>
              </p:nvPr>
            </p:nvSpPr>
            <p:spPr>
              <a:xfrm>
                <a:off x="628650" y="1825625"/>
                <a:ext cx="5619750" cy="4498975"/>
              </a:xfrm>
              <a:blipFill>
                <a:blip r:embed="rId2"/>
                <a:stretch>
                  <a:fillRect l="-1410" t="-2706"/>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5E1782C1-BF0A-4BE5-95FC-166AD4686715}"/>
              </a:ext>
              <a:ext uri="{C183D7F6-B498-43B3-948B-1728B52AA6E4}">
                <adec:decorative xmlns:adec="http://schemas.microsoft.com/office/drawing/2017/decorative" val="1"/>
              </a:ext>
            </a:extLst>
          </p:cNvPr>
          <p:cNvSpPr/>
          <p:nvPr/>
        </p:nvSpPr>
        <p:spPr>
          <a:xfrm>
            <a:off x="6086475" y="1447800"/>
            <a:ext cx="390525" cy="4800600"/>
          </a:xfrm>
          <a:prstGeom prst="leftBrace">
            <a:avLst>
              <a:gd name="adj1" fmla="val 8333"/>
              <a:gd name="adj2" fmla="val 846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 name="Group 12">
            <a:extLst>
              <a:ext uri="{FF2B5EF4-FFF2-40B4-BE49-F238E27FC236}">
                <a16:creationId xmlns:a16="http://schemas.microsoft.com/office/drawing/2014/main" id="{15ED49E9-D5F1-F019-0B5D-140664F22745}"/>
              </a:ext>
            </a:extLst>
          </p:cNvPr>
          <p:cNvGrpSpPr/>
          <p:nvPr/>
        </p:nvGrpSpPr>
        <p:grpSpPr>
          <a:xfrm>
            <a:off x="6545179" y="1676400"/>
            <a:ext cx="2177716" cy="2117558"/>
            <a:chOff x="6545179" y="1676400"/>
            <a:chExt cx="2177716" cy="2117558"/>
          </a:xfrm>
        </p:grpSpPr>
        <p:pic>
          <p:nvPicPr>
            <p:cNvPr id="11" name="Picture 10" descr="8puzzle">
              <a:extLst>
                <a:ext uri="{FF2B5EF4-FFF2-40B4-BE49-F238E27FC236}">
                  <a16:creationId xmlns:a16="http://schemas.microsoft.com/office/drawing/2014/main" id="{97912CDD-8F72-49FE-9E57-9C0E8B233D39}"/>
                </a:ext>
              </a:extLst>
            </p:cNvPr>
            <p:cNvPicPr>
              <a:picLocks noChangeAspect="1" noChangeArrowheads="1"/>
            </p:cNvPicPr>
            <p:nvPr/>
          </p:nvPicPr>
          <p:blipFill rotWithShape="1">
            <a:blip r:embed="rId3" cstate="print"/>
            <a:srcRect r="53691" b="11894"/>
            <a:stretch/>
          </p:blipFill>
          <p:spPr bwMode="auto">
            <a:xfrm>
              <a:off x="6705600" y="1801520"/>
              <a:ext cx="1971675" cy="1905000"/>
            </a:xfrm>
            <a:prstGeom prst="rect">
              <a:avLst/>
            </a:prstGeom>
            <a:solidFill>
              <a:srgbClr val="595959">
                <a:alpha val="60000"/>
              </a:srgbClr>
            </a:solidFill>
          </p:spPr>
        </p:pic>
        <p:sp>
          <p:nvSpPr>
            <p:cNvPr id="12" name="Freeform: Shape 11">
              <a:extLst>
                <a:ext uri="{FF2B5EF4-FFF2-40B4-BE49-F238E27FC236}">
                  <a16:creationId xmlns:a16="http://schemas.microsoft.com/office/drawing/2014/main" id="{C376CD92-F187-46E4-B620-25FCCFBC6755}"/>
                </a:ext>
              </a:extLst>
            </p:cNvPr>
            <p:cNvSpPr/>
            <p:nvPr/>
          </p:nvSpPr>
          <p:spPr>
            <a:xfrm>
              <a:off x="6545179" y="1676400"/>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solidFill>
              <a:srgbClr val="595959">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 name="Callout: Line 8">
                <a:extLst>
                  <a:ext uri="{FF2B5EF4-FFF2-40B4-BE49-F238E27FC236}">
                    <a16:creationId xmlns:a16="http://schemas.microsoft.com/office/drawing/2014/main" id="{B16A669B-70B8-4B63-8621-7C6C0184EEBE}"/>
                  </a:ext>
                </a:extLst>
              </p:cNvPr>
              <p:cNvSpPr/>
              <p:nvPr/>
            </p:nvSpPr>
            <p:spPr>
              <a:xfrm>
                <a:off x="6569242" y="4119563"/>
                <a:ext cx="2209800" cy="2128838"/>
              </a:xfrm>
              <a:prstGeom prst="borderCallout1">
                <a:avLst>
                  <a:gd name="adj1" fmla="val 3545"/>
                  <a:gd name="adj2" fmla="val 14534"/>
                  <a:gd name="adj3" fmla="val -93348"/>
                  <a:gd name="adj4" fmla="val 1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𝑇𝑖𝑙𝑒</m:t>
                      </m:r>
                      <m:r>
                        <a:rPr lang="en-US" b="0" i="1" dirty="0" smtClean="0">
                          <a:latin typeface="Cambria Math" panose="02040503050406030204" pitchFamily="18" charset="0"/>
                        </a:rPr>
                        <m:t>7</m:t>
                      </m:r>
                    </m:oMath>
                  </m:oMathPara>
                </a14:m>
                <a:endParaRPr lang="en-US" dirty="0"/>
              </a:p>
              <a:p>
                <a:pPr algn="ctr"/>
                <a:endParaRPr lang="en-US" dirty="0"/>
              </a:p>
              <a:p>
                <a:pPr algn="ctr"/>
                <a:r>
                  <a:rPr lang="en-US" b="1" dirty="0"/>
                  <a:t>Problem</a:t>
                </a:r>
                <a:r>
                  <a:rPr lang="en-US" dirty="0"/>
                  <a:t>: Many states (different order of the hidden tiles) can produce the same observation!</a:t>
                </a:r>
              </a:p>
            </p:txBody>
          </p:sp>
        </mc:Choice>
        <mc:Fallback xmlns="">
          <p:sp>
            <p:nvSpPr>
              <p:cNvPr id="9" name="Callout: Line 8">
                <a:extLst>
                  <a:ext uri="{FF2B5EF4-FFF2-40B4-BE49-F238E27FC236}">
                    <a16:creationId xmlns:a16="http://schemas.microsoft.com/office/drawing/2014/main" id="{B16A669B-70B8-4B63-8621-7C6C0184EEBE}"/>
                  </a:ext>
                </a:extLst>
              </p:cNvPr>
              <p:cNvSpPr>
                <a:spLocks noRot="1" noChangeAspect="1" noMove="1" noResize="1" noEditPoints="1" noAdjustHandles="1" noChangeArrowheads="1" noChangeShapeType="1" noTextEdit="1"/>
              </p:cNvSpPr>
              <p:nvPr/>
            </p:nvSpPr>
            <p:spPr>
              <a:xfrm>
                <a:off x="6569242" y="4119563"/>
                <a:ext cx="2209800" cy="2128838"/>
              </a:xfrm>
              <a:prstGeom prst="borderCallout1">
                <a:avLst>
                  <a:gd name="adj1" fmla="val 3545"/>
                  <a:gd name="adj2" fmla="val 14534"/>
                  <a:gd name="adj3" fmla="val -93348"/>
                  <a:gd name="adj4" fmla="val 19924"/>
                </a:avLst>
              </a:prstGeom>
              <a:blipFill>
                <a:blip r:embed="rId4"/>
                <a:stretch>
                  <a:fillRect l="-2198" r="-3846" b="-739"/>
                </a:stretch>
              </a:blipFill>
            </p:spPr>
            <p:txBody>
              <a:bodyPr/>
              <a:lstStyle/>
              <a:p>
                <a:r>
                  <a:rPr lang="en-US">
                    <a:noFill/>
                  </a:rPr>
                  <a:t> </a:t>
                </a:r>
              </a:p>
            </p:txBody>
          </p:sp>
        </mc:Fallback>
      </mc:AlternateContent>
    </p:spTree>
    <p:extLst>
      <p:ext uri="{BB962C8B-B14F-4D97-AF65-F5344CB8AC3E}">
        <p14:creationId xmlns:p14="http://schemas.microsoft.com/office/powerpoint/2010/main" val="159027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0"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9B95-6F35-4FAC-88CE-9AB8D74632D5}"/>
              </a:ext>
            </a:extLst>
          </p:cNvPr>
          <p:cNvSpPr>
            <a:spLocks noGrp="1"/>
          </p:cNvSpPr>
          <p:nvPr>
            <p:ph type="title"/>
          </p:nvPr>
        </p:nvSpPr>
        <p:spPr>
          <a:xfrm>
            <a:off x="628650" y="365126"/>
            <a:ext cx="5391150" cy="1325563"/>
          </a:xfrm>
        </p:spPr>
        <p:txBody>
          <a:bodyPr>
            <a:normAutofit/>
          </a:bodyPr>
          <a:lstStyle/>
          <a:p>
            <a:r>
              <a:rPr lang="en-US" sz="3600" dirty="0"/>
              <a:t>Use Observations to Learn About the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8F343-B8DA-4799-A592-799447A9B156}"/>
                  </a:ext>
                </a:extLst>
              </p:cNvPr>
              <p:cNvSpPr>
                <a:spLocks noGrp="1"/>
              </p:cNvSpPr>
              <p:nvPr>
                <p:ph idx="1"/>
              </p:nvPr>
            </p:nvSpPr>
            <p:spPr>
              <a:xfrm>
                <a:off x="504825" y="2691272"/>
                <a:ext cx="8134350" cy="3801601"/>
              </a:xfrm>
            </p:spPr>
            <p:txBody>
              <a:bodyPr>
                <a:normAutofit fontScale="55000" lnSpcReduction="20000"/>
              </a:bodyPr>
              <a:lstStyle/>
              <a:p>
                <a:pPr marL="0" indent="0">
                  <a:buNone/>
                </a:pPr>
                <a:r>
                  <a:rPr lang="en-US" sz="3300" dirty="0"/>
                  <a:t>Assume we have a current belief state </a:t>
                </a:r>
                <a14:m>
                  <m:oMath xmlns:m="http://schemas.openxmlformats.org/officeDocument/2006/math">
                    <m:r>
                      <a:rPr lang="en-US" sz="3300" i="1" dirty="0">
                        <a:latin typeface="Cambria Math" panose="02040503050406030204" pitchFamily="18" charset="0"/>
                      </a:rPr>
                      <m:t>𝑏</m:t>
                    </m:r>
                  </m:oMath>
                </a14:m>
                <a:r>
                  <a:rPr lang="en-US" sz="3300" dirty="0"/>
                  <a:t> (i.e., the set of states we could be in).</a:t>
                </a:r>
              </a:p>
              <a:p>
                <a:pPr marL="0" indent="0">
                  <a:buNone/>
                </a:pPr>
                <a:r>
                  <a:rPr lang="en-US" sz="3300" b="1" dirty="0">
                    <a:solidFill>
                      <a:schemeClr val="accent1"/>
                    </a:solidFill>
                  </a:rPr>
                  <a:t>1. Prediction for action: </a:t>
                </a:r>
                <a:r>
                  <a:rPr lang="en-US" sz="3300" dirty="0"/>
                  <a:t>Choose an action </a:t>
                </a:r>
                <a14:m>
                  <m:oMath xmlns:m="http://schemas.openxmlformats.org/officeDocument/2006/math">
                    <m:r>
                      <a:rPr lang="en-US" sz="3300" i="1" dirty="0">
                        <a:latin typeface="Cambria Math" panose="02040503050406030204" pitchFamily="18" charset="0"/>
                      </a:rPr>
                      <m:t>𝑎</m:t>
                    </m:r>
                  </m:oMath>
                </a14:m>
                <a:r>
                  <a:rPr lang="en-US" sz="3300" dirty="0"/>
                  <a:t> and compute a new belief state that results from the action using the transition model.</a:t>
                </a:r>
              </a:p>
              <a:p>
                <a:pPr marL="0" indent="0">
                  <a:buNone/>
                </a:pPr>
                <a14:m>
                  <m:oMathPara xmlns:m="http://schemas.openxmlformats.org/officeDocument/2006/math">
                    <m:oMathParaPr>
                      <m:jc m:val="centerGroup"/>
                    </m:oMathParaPr>
                    <m:oMath xmlns:m="http://schemas.openxmlformats.org/officeDocument/2006/math">
                      <m:acc>
                        <m:accPr>
                          <m:chr m:val="̂"/>
                          <m:ctrlPr>
                            <a:rPr lang="en-US" sz="3300" b="0" i="1" smtClean="0">
                              <a:latin typeface="Cambria Math" panose="02040503050406030204" pitchFamily="18" charset="0"/>
                            </a:rPr>
                          </m:ctrlPr>
                        </m:accPr>
                        <m:e>
                          <m:r>
                            <a:rPr lang="en-US" sz="3300" b="0" i="1" smtClean="0">
                              <a:latin typeface="Cambria Math" panose="02040503050406030204" pitchFamily="18" charset="0"/>
                            </a:rPr>
                            <m:t>𝑏</m:t>
                          </m:r>
                        </m:e>
                      </m:acc>
                      <m:r>
                        <a:rPr lang="en-US" sz="3300" b="0" i="1" dirty="0" smtClean="0">
                          <a:latin typeface="Cambria Math" panose="02040503050406030204" pitchFamily="18" charset="0"/>
                        </a:rPr>
                        <m:t>=</m:t>
                      </m:r>
                      <m:r>
                        <a:rPr lang="en-US" sz="3300" b="0" i="1" dirty="0" smtClean="0">
                          <a:latin typeface="Cambria Math" panose="02040503050406030204" pitchFamily="18" charset="0"/>
                        </a:rPr>
                        <m:t>𝑃𝑟𝑒𝑑𝑖𝑐𝑡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𝑏</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e>
                      </m:d>
                      <m:r>
                        <a:rPr lang="en-US" sz="3300" b="0" i="1" dirty="0" smtClean="0">
                          <a:latin typeface="Cambria Math" panose="02040503050406030204" pitchFamily="18" charset="0"/>
                        </a:rPr>
                        <m:t>=</m:t>
                      </m:r>
                      <m:nary>
                        <m:naryPr>
                          <m:chr m:val="⋃"/>
                          <m:ctrlPr>
                            <a:rPr lang="pt-BR" sz="3300" b="0" i="1" dirty="0" smtClean="0">
                              <a:latin typeface="Cambria Math" panose="02040503050406030204" pitchFamily="18" charset="0"/>
                            </a:rPr>
                          </m:ctrlPr>
                        </m:naryPr>
                        <m:sub>
                          <m:r>
                            <m:rPr>
                              <m:brk m:alnAt="23"/>
                            </m:rP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𝑏</m:t>
                          </m:r>
                        </m:sub>
                        <m:sup/>
                        <m:e>
                          <m:r>
                            <a:rPr lang="en-US" sz="3300" b="0" i="1" dirty="0" smtClean="0">
                              <a:latin typeface="Cambria Math" panose="02040503050406030204" pitchFamily="18" charset="0"/>
                            </a:rPr>
                            <m:t>𝑅𝑒𝑠𝑢𝑙𝑡</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r>
                            <a:rPr lang="en-US" sz="3300" b="0" i="1" dirty="0" smtClean="0">
                              <a:latin typeface="Cambria Math" panose="02040503050406030204" pitchFamily="18" charset="0"/>
                            </a:rPr>
                            <m:t>)</m:t>
                          </m:r>
                        </m:e>
                      </m:nary>
                    </m:oMath>
                  </m:oMathPara>
                </a14:m>
                <a:endParaRPr lang="en-US" sz="3300" dirty="0"/>
              </a:p>
              <a:p>
                <a:pPr marL="0" indent="0">
                  <a:buNone/>
                </a:pPr>
                <a:r>
                  <a:rPr lang="en-US" sz="3300" b="1" dirty="0">
                    <a:solidFill>
                      <a:schemeClr val="accent4"/>
                    </a:solidFill>
                  </a:rPr>
                  <a:t>2. Update with observation</a:t>
                </a:r>
                <a:r>
                  <a:rPr lang="en-US" sz="3300" dirty="0"/>
                  <a:t>: You receive an observation </a:t>
                </a:r>
                <a14:m>
                  <m:oMath xmlns:m="http://schemas.openxmlformats.org/officeDocument/2006/math">
                    <m:r>
                      <a:rPr lang="en-US" sz="3300" i="1" dirty="0">
                        <a:latin typeface="Cambria Math" panose="02040503050406030204" pitchFamily="18" charset="0"/>
                      </a:rPr>
                      <m:t>𝑜</m:t>
                    </m:r>
                  </m:oMath>
                </a14:m>
                <a:r>
                  <a:rPr lang="en-US" sz="3300" dirty="0"/>
                  <a:t> and only keep states that are consistent with the new observation</a:t>
                </a:r>
                <a14:m>
                  <m:oMath xmlns:m="http://schemas.openxmlformats.org/officeDocument/2006/math">
                    <m:r>
                      <a:rPr lang="en-US" sz="3300" b="0" i="0" dirty="0" smtClean="0">
                        <a:latin typeface="Cambria Math" panose="02040503050406030204" pitchFamily="18" charset="0"/>
                      </a:rPr>
                      <m:t>.</m:t>
                    </m:r>
                  </m:oMath>
                </a14:m>
                <a:r>
                  <a:rPr lang="en-US" sz="3300" dirty="0"/>
                  <a:t> The filtered belief after observing </a:t>
                </a:r>
                <a14:m>
                  <m:oMath xmlns:m="http://schemas.openxmlformats.org/officeDocument/2006/math">
                    <m:r>
                      <a:rPr lang="en-US" sz="3300" i="1" dirty="0" smtClean="0">
                        <a:latin typeface="Cambria Math" panose="02040503050406030204" pitchFamily="18" charset="0"/>
                      </a:rPr>
                      <m:t>𝑜</m:t>
                    </m:r>
                  </m:oMath>
                </a14:m>
                <a:r>
                  <a:rPr lang="en-US" sz="3300" dirty="0"/>
                  <a:t> is:</a:t>
                </a:r>
              </a:p>
              <a:p>
                <a:pPr marL="0" indent="0">
                  <a:buNone/>
                </a:pPr>
                <a:endParaRPr lang="en-US" sz="3300" dirty="0"/>
              </a:p>
              <a:p>
                <a:pPr marL="0" indent="0">
                  <a:buNone/>
                </a:pPr>
                <a14:m>
                  <m:oMathPara xmlns:m="http://schemas.openxmlformats.org/officeDocument/2006/math">
                    <m:oMathParaPr>
                      <m:jc m:val="centerGroup"/>
                    </m:oMathParaPr>
                    <m:oMath xmlns:m="http://schemas.openxmlformats.org/officeDocument/2006/math">
                      <m:sSub>
                        <m:sSubPr>
                          <m:ctrlPr>
                            <a:rPr lang="en-US" sz="3300" b="0" i="1" dirty="0" smtClean="0">
                              <a:latin typeface="Cambria Math" panose="02040503050406030204" pitchFamily="18" charset="0"/>
                            </a:rPr>
                          </m:ctrlPr>
                        </m:sSubPr>
                        <m:e>
                          <m:r>
                            <a:rPr lang="en-US" sz="3300" b="0" i="1" dirty="0" smtClean="0">
                              <a:latin typeface="Cambria Math" panose="02040503050406030204" pitchFamily="18" charset="0"/>
                            </a:rPr>
                            <m:t>𝑏</m:t>
                          </m:r>
                        </m:e>
                        <m:sub>
                          <m:r>
                            <a:rPr lang="en-US" sz="3300" b="0" i="1" dirty="0" smtClean="0">
                              <a:latin typeface="Cambria Math" panose="02040503050406030204" pitchFamily="18" charset="0"/>
                            </a:rPr>
                            <m:t>𝑜</m:t>
                          </m:r>
                        </m:sub>
                      </m:sSub>
                      <m:r>
                        <a:rPr lang="en-US" sz="3300" i="1" dirty="0">
                          <a:latin typeface="Cambria Math" panose="02040503050406030204" pitchFamily="18" charset="0"/>
                        </a:rPr>
                        <m:t>=</m:t>
                      </m:r>
                      <m:r>
                        <a:rPr lang="en-US" sz="3300" b="0" i="1" dirty="0" smtClean="0">
                          <a:latin typeface="Cambria Math" panose="02040503050406030204" pitchFamily="18" charset="0"/>
                        </a:rPr>
                        <m:t>𝑈𝑝𝑑𝑎𝑡𝑒</m:t>
                      </m:r>
                      <m:d>
                        <m:dPr>
                          <m:ctrlPr>
                            <a:rPr lang="en-US" sz="3300" i="1" dirty="0">
                              <a:latin typeface="Cambria Math" panose="02040503050406030204" pitchFamily="18" charset="0"/>
                            </a:rPr>
                          </m:ctrlPr>
                        </m:dPr>
                        <m:e>
                          <m:acc>
                            <m:accPr>
                              <m:chr m:val="̂"/>
                              <m:ctrlPr>
                                <a:rPr lang="en-US" sz="3300" b="0" i="1" dirty="0" smtClean="0">
                                  <a:latin typeface="Cambria Math" panose="02040503050406030204" pitchFamily="18" charset="0"/>
                                </a:rPr>
                              </m:ctrlPr>
                            </m:accPr>
                            <m:e>
                              <m:r>
                                <a:rPr lang="en-US" sz="3300" b="0" i="1" dirty="0" smtClean="0">
                                  <a:latin typeface="Cambria Math" panose="02040503050406030204" pitchFamily="18" charset="0"/>
                                </a:rPr>
                                <m:t>𝑏</m:t>
                              </m:r>
                            </m:e>
                          </m:acc>
                          <m:r>
                            <a:rPr lang="en-US" sz="3300" i="1" dirty="0">
                              <a:latin typeface="Cambria Math" panose="02040503050406030204" pitchFamily="18" charset="0"/>
                            </a:rPr>
                            <m:t>,</m:t>
                          </m:r>
                          <m:r>
                            <a:rPr lang="en-US" sz="3300" b="0" i="1" dirty="0" smtClean="0">
                              <a:latin typeface="Cambria Math" panose="02040503050406030204" pitchFamily="18" charset="0"/>
                            </a:rPr>
                            <m:t>𝑜</m:t>
                          </m:r>
                        </m:e>
                      </m:d>
                      <m:r>
                        <a:rPr lang="en-US" sz="3300" i="1" dirty="0">
                          <a:latin typeface="Cambria Math" panose="02040503050406030204" pitchFamily="18" charset="0"/>
                        </a:rPr>
                        <m:t>=</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 : </m:t>
                      </m:r>
                      <m:r>
                        <a:rPr lang="en-US" sz="3300" i="1" dirty="0">
                          <a:latin typeface="Cambria Math" panose="02040503050406030204" pitchFamily="18" charset="0"/>
                        </a:rPr>
                        <m:t>𝑠</m:t>
                      </m:r>
                      <m:r>
                        <a:rPr lang="en-US" sz="3300" i="1" dirty="0">
                          <a:latin typeface="Cambria Math" panose="02040503050406030204" pitchFamily="18" charset="0"/>
                        </a:rPr>
                        <m:t>∈</m:t>
                      </m:r>
                      <m:acc>
                        <m:accPr>
                          <m:chr m:val="̂"/>
                          <m:ctrlPr>
                            <a:rPr lang="en-US" sz="3300" i="1" dirty="0">
                              <a:latin typeface="Cambria Math" panose="02040503050406030204" pitchFamily="18" charset="0"/>
                            </a:rPr>
                          </m:ctrlPr>
                        </m:accPr>
                        <m:e>
                          <m:r>
                            <a:rPr lang="en-US" sz="3300" i="1" dirty="0">
                              <a:latin typeface="Cambria Math" panose="02040503050406030204" pitchFamily="18" charset="0"/>
                            </a:rPr>
                            <m:t>𝑏</m:t>
                          </m:r>
                        </m:e>
                      </m:acc>
                      <m:r>
                        <a:rPr lang="en-US" sz="3300" b="0" i="1" dirty="0" smtClean="0">
                          <a:latin typeface="Cambria Math" panose="02040503050406030204" pitchFamily="18" charset="0"/>
                        </a:rPr>
                        <m:t> </m:t>
                      </m:r>
                      <m:r>
                        <a:rPr lang="en-US" sz="3300" i="1" dirty="0">
                          <a:latin typeface="Cambria Math" panose="02040503050406030204" pitchFamily="18" charset="0"/>
                          <a:ea typeface="Cambria Math" panose="02040503050406030204" pitchFamily="18" charset="0"/>
                        </a:rPr>
                        <m:t>∧</m:t>
                      </m:r>
                      <m:r>
                        <a:rPr lang="en-US" sz="3300" b="0" i="1" dirty="0" smtClean="0">
                          <a:latin typeface="Cambria Math" panose="02040503050406030204" pitchFamily="18" charset="0"/>
                        </a:rPr>
                        <m:t> </m:t>
                      </m:r>
                      <m:r>
                        <a:rPr lang="en-US" sz="3300" i="1" dirty="0">
                          <a:latin typeface="Cambria Math" panose="02040503050406030204" pitchFamily="18" charset="0"/>
                        </a:rPr>
                        <m:t>𝑃</m:t>
                      </m:r>
                      <m:r>
                        <a:rPr lang="en-US" sz="3300" b="0" i="1" dirty="0" smtClean="0">
                          <a:latin typeface="Cambria Math" panose="02040503050406030204" pitchFamily="18" charset="0"/>
                        </a:rPr>
                        <m:t>𝑒𝑟𝑐𝑒𝑝𝑡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𝑠</m:t>
                          </m:r>
                        </m:e>
                      </m:d>
                      <m:r>
                        <a:rPr lang="en-US" sz="3300" b="0" i="1" dirty="0" smtClean="0">
                          <a:latin typeface="Cambria Math" panose="02040503050406030204" pitchFamily="18" charset="0"/>
                        </a:rPr>
                        <m:t>=</m:t>
                      </m:r>
                      <m:r>
                        <a:rPr lang="en-US" sz="3300" b="0" i="1" dirty="0" smtClean="0">
                          <a:latin typeface="Cambria Math" panose="02040503050406030204" pitchFamily="18" charset="0"/>
                        </a:rPr>
                        <m:t>𝑜</m:t>
                      </m:r>
                      <m:r>
                        <a:rPr lang="en-US" sz="3300" b="0" i="1" dirty="0" smtClean="0">
                          <a:latin typeface="Cambria Math" panose="02040503050406030204" pitchFamily="18" charset="0"/>
                        </a:rPr>
                        <m:t>}</m:t>
                      </m:r>
                    </m:oMath>
                  </m:oMathPara>
                </a14:m>
                <a:endParaRPr lang="en-US" sz="3300" dirty="0"/>
              </a:p>
              <a:p>
                <a:pPr marL="0" indent="0">
                  <a:buNone/>
                </a:pPr>
                <a:endParaRPr lang="en-US" sz="3300" dirty="0"/>
              </a:p>
              <a:p>
                <a:pPr marL="0" indent="0">
                  <a:buNone/>
                </a:pPr>
                <a:endParaRPr lang="en-US" sz="3300" dirty="0"/>
              </a:p>
              <a:p>
                <a:pPr marL="0" indent="0">
                  <a:buNone/>
                </a:pPr>
                <a:r>
                  <a:rPr lang="en-US" sz="3300" dirty="0"/>
                  <a:t>Writing both steps as one update:                </a:t>
                </a:r>
                <a14:m>
                  <m:oMath xmlns:m="http://schemas.openxmlformats.org/officeDocument/2006/math">
                    <m:r>
                      <a:rPr lang="en-US" sz="3300" i="1" dirty="0">
                        <a:latin typeface="Cambria Math" panose="02040503050406030204" pitchFamily="18" charset="0"/>
                      </a:rPr>
                      <m:t>𝑏</m:t>
                    </m:r>
                    <m:r>
                      <a:rPr lang="en-US" sz="3300" i="1" dirty="0">
                        <a:latin typeface="Cambria Math" panose="02040503050406030204" pitchFamily="18" charset="0"/>
                        <a:ea typeface="Cambria Math" panose="02040503050406030204" pitchFamily="18" charset="0"/>
                      </a:rPr>
                      <m:t>←</m:t>
                    </m:r>
                    <m:r>
                      <a:rPr lang="en-US" sz="3300" i="1" dirty="0">
                        <a:latin typeface="Cambria Math" panose="02040503050406030204" pitchFamily="18" charset="0"/>
                      </a:rPr>
                      <m:t>𝑈𝑝𝑑𝑎𝑡𝑒</m:t>
                    </m:r>
                    <m:d>
                      <m:dPr>
                        <m:ctrlPr>
                          <a:rPr lang="en-US" sz="3300" i="1" dirty="0">
                            <a:latin typeface="Cambria Math" panose="02040503050406030204" pitchFamily="18" charset="0"/>
                          </a:rPr>
                        </m:ctrlPr>
                      </m:dPr>
                      <m:e>
                        <m:r>
                          <a:rPr lang="en-US" sz="3300" i="1" dirty="0">
                            <a:latin typeface="Cambria Math" panose="02040503050406030204" pitchFamily="18" charset="0"/>
                          </a:rPr>
                          <m:t>𝑃𝑟𝑒𝑑𝑖𝑐𝑡</m:t>
                        </m:r>
                        <m:r>
                          <a:rPr lang="en-US" sz="3300" i="1" dirty="0">
                            <a:latin typeface="Cambria Math" panose="02040503050406030204" pitchFamily="18" charset="0"/>
                          </a:rPr>
                          <m:t>(</m:t>
                        </m:r>
                        <m:r>
                          <a:rPr lang="en-US" sz="3300" i="1" dirty="0">
                            <a:latin typeface="Cambria Math" panose="02040503050406030204" pitchFamily="18" charset="0"/>
                          </a:rPr>
                          <m:t>𝑏</m:t>
                        </m:r>
                        <m:r>
                          <a:rPr lang="en-US" sz="3300" i="1" dirty="0">
                            <a:latin typeface="Cambria Math" panose="02040503050406030204" pitchFamily="18" charset="0"/>
                          </a:rPr>
                          <m:t>,</m:t>
                        </m:r>
                        <m:r>
                          <a:rPr lang="en-US" sz="3300" i="1" dirty="0">
                            <a:latin typeface="Cambria Math" panose="02040503050406030204" pitchFamily="18" charset="0"/>
                          </a:rPr>
                          <m:t>𝑎</m:t>
                        </m:r>
                        <m:r>
                          <a:rPr lang="en-US" sz="3300" i="1" dirty="0">
                            <a:latin typeface="Cambria Math" panose="02040503050406030204" pitchFamily="18" charset="0"/>
                          </a:rPr>
                          <m:t>),</m:t>
                        </m:r>
                        <m:r>
                          <a:rPr lang="en-US" sz="3300" i="1" dirty="0">
                            <a:latin typeface="Cambria Math" panose="02040503050406030204" pitchFamily="18" charset="0"/>
                          </a:rPr>
                          <m:t>𝑜</m:t>
                        </m:r>
                      </m:e>
                    </m:d>
                  </m:oMath>
                </a14:m>
                <a:endParaRPr lang="en-US" sz="3300" dirty="0"/>
              </a:p>
              <a:p>
                <a:pPr marL="0" indent="0">
                  <a:buNone/>
                </a:pPr>
                <a:endParaRPr lang="en-US" sz="3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858F343-B8DA-4799-A592-799447A9B156}"/>
                  </a:ext>
                </a:extLst>
              </p:cNvPr>
              <p:cNvSpPr>
                <a:spLocks noGrp="1" noRot="1" noChangeAspect="1" noMove="1" noResize="1" noEditPoints="1" noAdjustHandles="1" noChangeArrowheads="1" noChangeShapeType="1" noTextEdit="1"/>
              </p:cNvSpPr>
              <p:nvPr>
                <p:ph idx="1"/>
              </p:nvPr>
            </p:nvSpPr>
            <p:spPr>
              <a:xfrm>
                <a:off x="504825" y="2691272"/>
                <a:ext cx="8134350" cy="3801601"/>
              </a:xfrm>
              <a:blipFill>
                <a:blip r:embed="rId2"/>
                <a:stretch>
                  <a:fillRect l="-675" t="-256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E6B9A1C-7AA0-4CAB-AEB8-03D3DD62B32F}"/>
              </a:ext>
              <a:ext uri="{C183D7F6-B498-43B3-948B-1728B52AA6E4}">
                <adec:decorative xmlns:adec="http://schemas.microsoft.com/office/drawing/2017/decorative" val="1"/>
              </a:ext>
            </a:extLst>
          </p:cNvPr>
          <p:cNvGrpSpPr/>
          <p:nvPr/>
        </p:nvGrpSpPr>
        <p:grpSpPr>
          <a:xfrm>
            <a:off x="6019800" y="365126"/>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2CEAB6-241A-4FEC-A061-87C5B44C0466}"/>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34776AE2-497C-402F-AB68-502A2DFF8AD5}"/>
              </a:ext>
            </a:extLst>
          </p:cNvPr>
          <p:cNvSpPr txBox="1"/>
          <p:nvPr/>
        </p:nvSpPr>
        <p:spPr>
          <a:xfrm>
            <a:off x="504825" y="1670636"/>
            <a:ext cx="6200775" cy="646331"/>
          </a:xfrm>
          <a:prstGeom prst="rect">
            <a:avLst/>
          </a:prstGeom>
          <a:noFill/>
        </p:spPr>
        <p:txBody>
          <a:bodyPr wrap="square">
            <a:spAutoFit/>
          </a:bodyPr>
          <a:lstStyle/>
          <a:p>
            <a:r>
              <a:rPr lang="en-US" dirty="0"/>
              <a:t>The agents chooses an action and then receive an observation. </a:t>
            </a:r>
          </a:p>
          <a:p>
            <a:r>
              <a:rPr lang="en-US" b="1" dirty="0"/>
              <a:t>Idea</a:t>
            </a:r>
            <a:r>
              <a:rPr lang="en-US" dirty="0"/>
              <a:t>: Observations can be used to learn about the agent’s state.</a:t>
            </a:r>
          </a:p>
        </p:txBody>
      </p:sp>
    </p:spTree>
    <p:extLst>
      <p:ext uri="{BB962C8B-B14F-4D97-AF65-F5344CB8AC3E}">
        <p14:creationId xmlns:p14="http://schemas.microsoft.com/office/powerpoint/2010/main" val="65543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DCD-0A79-4E3E-B230-97EC98F9F0F0}"/>
              </a:ext>
            </a:extLst>
          </p:cNvPr>
          <p:cNvSpPr>
            <a:spLocks noGrp="1"/>
          </p:cNvSpPr>
          <p:nvPr>
            <p:ph type="title"/>
          </p:nvPr>
        </p:nvSpPr>
        <p:spPr>
          <a:xfrm>
            <a:off x="628650" y="365126"/>
            <a:ext cx="5848350" cy="1325563"/>
          </a:xfrm>
        </p:spPr>
        <p:txBody>
          <a:bodyPr>
            <a:normAutofit/>
          </a:bodyPr>
          <a:lstStyle/>
          <a:p>
            <a:r>
              <a:rPr lang="en-US" sz="3600" dirty="0"/>
              <a:t>Example: Deterministic local sensing vacuum world</a:t>
            </a:r>
          </a:p>
        </p:txBody>
      </p:sp>
      <p:pic>
        <p:nvPicPr>
          <p:cNvPr id="11" name="Content Placeholder 10">
            <a:extLst>
              <a:ext uri="{FF2B5EF4-FFF2-40B4-BE49-F238E27FC236}">
                <a16:creationId xmlns:a16="http://schemas.microsoft.com/office/drawing/2014/main" id="{086BE2F3-6C20-4A68-9925-FB48F5D9DB2D}"/>
              </a:ext>
              <a:ext uri="{C183D7F6-B498-43B3-948B-1728B52AA6E4}">
                <adec:decorative xmlns:adec="http://schemas.microsoft.com/office/drawing/2017/decorative" val="1"/>
              </a:ext>
            </a:extLst>
          </p:cNvPr>
          <p:cNvPicPr>
            <a:picLocks noGrp="1" noChangeAspect="1"/>
          </p:cNvPicPr>
          <p:nvPr>
            <p:ph idx="1"/>
          </p:nvPr>
        </p:nvPicPr>
        <p:blipFill>
          <a:blip r:embed="rId3"/>
          <a:srcRect r="70054"/>
          <a:stretch>
            <a:fillRect/>
          </a:stretch>
        </p:blipFill>
        <p:spPr>
          <a:xfrm>
            <a:off x="2438400" y="3225849"/>
            <a:ext cx="1524000" cy="2403762"/>
          </a:xfrm>
          <a:prstGeom prst="rect">
            <a:avLst/>
          </a:prstGeom>
        </p:spPr>
      </p:pic>
      <p:sp>
        <p:nvSpPr>
          <p:cNvPr id="12" name="Arrow: Right 11">
            <a:extLst>
              <a:ext uri="{FF2B5EF4-FFF2-40B4-BE49-F238E27FC236}">
                <a16:creationId xmlns:a16="http://schemas.microsoft.com/office/drawing/2014/main" id="{B1DE3B16-F795-4690-B280-9B496B1A4E9B}"/>
              </a:ext>
            </a:extLst>
          </p:cNvPr>
          <p:cNvSpPr/>
          <p:nvPr/>
        </p:nvSpPr>
        <p:spPr>
          <a:xfrm>
            <a:off x="3336480" y="2137903"/>
            <a:ext cx="1667372" cy="10668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 for action a</a:t>
            </a:r>
          </a:p>
        </p:txBody>
      </p:sp>
      <mc:AlternateContent xmlns:mc="http://schemas.openxmlformats.org/markup-compatibility/2006" xmlns:a14="http://schemas.microsoft.com/office/drawing/2010/main">
        <mc:Choice Requires="a14">
          <p:sp>
            <p:nvSpPr>
              <p:cNvPr id="13" name="Arrow: Right 12">
                <a:extLst>
                  <a:ext uri="{FF2B5EF4-FFF2-40B4-BE49-F238E27FC236}">
                    <a16:creationId xmlns:a16="http://schemas.microsoft.com/office/drawing/2014/main" id="{0E393990-9C8D-4CE6-A989-D1BCB93D2335}"/>
                  </a:ext>
                </a:extLst>
              </p:cNvPr>
              <p:cNvSpPr/>
              <p:nvPr/>
            </p:nvSpPr>
            <p:spPr>
              <a:xfrm>
                <a:off x="5003852" y="2152192"/>
                <a:ext cx="1777948" cy="10667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 with observation </a:t>
                </a:r>
                <a14:m>
                  <m:oMath xmlns:m="http://schemas.openxmlformats.org/officeDocument/2006/math">
                    <m:r>
                      <a:rPr lang="en-US" sz="1600" i="1" dirty="0" smtClean="0">
                        <a:latin typeface="Cambria Math" panose="02040503050406030204" pitchFamily="18" charset="0"/>
                      </a:rPr>
                      <m:t>𝑜</m:t>
                    </m:r>
                  </m:oMath>
                </a14:m>
                <a:endParaRPr lang="en-US" sz="1600" dirty="0"/>
              </a:p>
            </p:txBody>
          </p:sp>
        </mc:Choice>
        <mc:Fallback xmlns="">
          <p:sp>
            <p:nvSpPr>
              <p:cNvPr id="13" name="Arrow: Right 12">
                <a:extLst>
                  <a:ext uri="{FF2B5EF4-FFF2-40B4-BE49-F238E27FC236}">
                    <a16:creationId xmlns:a16="http://schemas.microsoft.com/office/drawing/2014/main" id="{0E393990-9C8D-4CE6-A989-D1BCB93D2335}"/>
                  </a:ext>
                </a:extLst>
              </p:cNvPr>
              <p:cNvSpPr>
                <a:spLocks noRot="1" noChangeAspect="1" noMove="1" noResize="1" noEditPoints="1" noAdjustHandles="1" noChangeArrowheads="1" noChangeShapeType="1" noTextEdit="1"/>
              </p:cNvSpPr>
              <p:nvPr/>
            </p:nvSpPr>
            <p:spPr>
              <a:xfrm>
                <a:off x="5003852" y="2152192"/>
                <a:ext cx="1777948" cy="1066799"/>
              </a:xfrm>
              <a:prstGeom prst="rightArrow">
                <a:avLst/>
              </a:prstGeom>
              <a:blipFill>
                <a:blip r:embed="rId4"/>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9125FF98-11EF-4CE3-B771-BFE42B1C3B0F}"/>
              </a:ext>
              <a:ext uri="{C183D7F6-B498-43B3-948B-1728B52AA6E4}">
                <adec:decorative xmlns:adec="http://schemas.microsoft.com/office/drawing/2017/decorative" val="1"/>
              </a:ext>
            </a:extLst>
          </p:cNvPr>
          <p:cNvSpPr/>
          <p:nvPr/>
        </p:nvSpPr>
        <p:spPr>
          <a:xfrm>
            <a:off x="5410200" y="4881103"/>
            <a:ext cx="693821" cy="260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93B4253-A8FB-D677-E16B-DC0AEBCA0225}"/>
              </a:ext>
              <a:ext uri="{C183D7F6-B498-43B3-948B-1728B52AA6E4}">
                <adec:decorative xmlns:adec="http://schemas.microsoft.com/office/drawing/2017/decorative" val="1"/>
              </a:ext>
            </a:extLst>
          </p:cNvPr>
          <p:cNvGrpSpPr/>
          <p:nvPr/>
        </p:nvGrpSpPr>
        <p:grpSpPr>
          <a:xfrm>
            <a:off x="25400" y="1802401"/>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D6C1FC3-8F96-BFAB-8EC1-7FC92E38166A}"/>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6"/>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81F3474-59FA-B1B7-350F-3066E61A9E7F}"/>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9" name="Picture 4" descr="vacuum2-environment">
              <a:extLst>
                <a:ext uri="{FF2B5EF4-FFF2-40B4-BE49-F238E27FC236}">
                  <a16:creationId xmlns:a16="http://schemas.microsoft.com/office/drawing/2014/main" id="{9E312615-214C-E249-70EF-6E33EC9C5C08}"/>
                </a:ext>
              </a:extLst>
            </p:cNvPr>
            <p:cNvPicPr>
              <a:picLocks noChangeAspect="1" noChangeArrowheads="1"/>
            </p:cNvPicPr>
            <p:nvPr/>
          </p:nvPicPr>
          <p:blipFill>
            <a:blip r:embed="rId17" cstate="print"/>
            <a:srcRect/>
            <a:stretch>
              <a:fillRect/>
            </a:stretch>
          </p:blipFill>
          <p:spPr bwMode="auto">
            <a:xfrm>
              <a:off x="6076950" y="365126"/>
              <a:ext cx="2438400" cy="1247554"/>
            </a:xfrm>
            <a:prstGeom prst="rect">
              <a:avLst/>
            </a:prstGeom>
            <a:noFill/>
          </p:spPr>
        </p:pic>
        <p:sp>
          <p:nvSpPr>
            <p:cNvPr id="23" name="TextBox 22">
              <a:extLst>
                <a:ext uri="{FF2B5EF4-FFF2-40B4-BE49-F238E27FC236}">
                  <a16:creationId xmlns:a16="http://schemas.microsoft.com/office/drawing/2014/main" id="{3497F8CE-AA5D-678B-8EF6-8C7065EF8E4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pic>
        <p:nvPicPr>
          <p:cNvPr id="24" name="Content Placeholder 10">
            <a:extLst>
              <a:ext uri="{FF2B5EF4-FFF2-40B4-BE49-F238E27FC236}">
                <a16:creationId xmlns:a16="http://schemas.microsoft.com/office/drawing/2014/main" id="{CB021F6C-D5E8-D583-33A3-D2CA05E94F51}"/>
              </a:ext>
              <a:ext uri="{C183D7F6-B498-43B3-948B-1728B52AA6E4}">
                <adec:decorative xmlns:adec="http://schemas.microsoft.com/office/drawing/2017/decorative" val="1"/>
              </a:ext>
            </a:extLst>
          </p:cNvPr>
          <p:cNvPicPr>
            <a:picLocks noChangeAspect="1"/>
          </p:cNvPicPr>
          <p:nvPr/>
        </p:nvPicPr>
        <p:blipFill>
          <a:blip r:embed="rId3"/>
          <a:srcRect r="36026"/>
          <a:stretch>
            <a:fillRect/>
          </a:stretch>
        </p:blipFill>
        <p:spPr>
          <a:xfrm>
            <a:off x="2438400" y="3225849"/>
            <a:ext cx="3255716" cy="2403762"/>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3F38142-CAE6-63B6-2B26-96F805232B2A}"/>
                  </a:ext>
                </a:extLst>
              </p:cNvPr>
              <p:cNvSpPr txBox="1"/>
              <p:nvPr/>
            </p:nvSpPr>
            <p:spPr>
              <a:xfrm>
                <a:off x="1864371" y="5541661"/>
                <a:ext cx="6352903" cy="6463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dirty="0" smtClean="0">
                          <a:latin typeface="Cambria Math" panose="02040503050406030204" pitchFamily="18" charset="0"/>
                        </a:rPr>
                        <m:t>𝑏</m:t>
                      </m:r>
                      <m:r>
                        <a:rPr lang="en-US" sz="1800" b="0" i="1" dirty="0" smtClean="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rPr>
                        <m:t>𝑈𝑝𝑑𝑎𝑡𝑒</m:t>
                      </m:r>
                      <m:d>
                        <m:dPr>
                          <m:ctrlPr>
                            <a:rPr lang="en-US" sz="1800" i="1" dirty="0">
                              <a:latin typeface="Cambria Math" panose="02040503050406030204" pitchFamily="18" charset="0"/>
                            </a:rPr>
                          </m:ctrlPr>
                        </m:dPr>
                        <m:e>
                          <m:r>
                            <a:rPr lang="en-US" sz="1800" b="0" i="1" dirty="0" smtClean="0">
                              <a:latin typeface="Cambria Math" panose="02040503050406030204" pitchFamily="18" charset="0"/>
                            </a:rPr>
                            <m:t>𝑃𝑟𝑒𝑑𝑖𝑐𝑡</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    </m:t>
                              </m:r>
                              <m:r>
                                <a:rPr lang="en-US" sz="1800" b="0" i="1" dirty="0" smtClean="0">
                                  <a:latin typeface="Cambria Math" panose="02040503050406030204" pitchFamily="18" charset="0"/>
                                </a:rPr>
                                <m:t>𝑏</m:t>
                              </m:r>
                              <m:r>
                                <a:rPr lang="en-US" sz="1800" b="0" i="1" dirty="0" smtClean="0">
                                  <a:latin typeface="Cambria Math" panose="02040503050406030204" pitchFamily="18" charset="0"/>
                                </a:rPr>
                                <m:t>   ,  </m:t>
                              </m:r>
                              <m:r>
                                <a:rPr lang="en-US" sz="1800" b="0" i="1" dirty="0" smtClean="0">
                                  <a:latin typeface="Cambria Math" panose="02040503050406030204" pitchFamily="18" charset="0"/>
                                </a:rPr>
                                <m:t>𝑎</m:t>
                              </m:r>
                              <m:r>
                                <a:rPr lang="en-US" sz="1800" b="0" i="1" dirty="0" smtClean="0">
                                  <a:latin typeface="Cambria Math" panose="02040503050406030204" pitchFamily="18" charset="0"/>
                                </a:rPr>
                                <m:t> </m:t>
                              </m:r>
                            </m:e>
                          </m:d>
                          <m:r>
                            <a:rPr lang="en-US" sz="1800" b="0" i="1" dirty="0" smtClean="0">
                              <a:latin typeface="Cambria Math" panose="02040503050406030204" pitchFamily="18" charset="0"/>
                            </a:rPr>
                            <m:t>,   </m:t>
                          </m:r>
                          <m:r>
                            <a:rPr lang="en-US" sz="1800" i="1" dirty="0">
                              <a:latin typeface="Cambria Math" panose="02040503050406030204" pitchFamily="18" charset="0"/>
                            </a:rPr>
                            <m:t>𝑜</m:t>
                          </m:r>
                          <m:r>
                            <a:rPr lang="en-US" sz="1800" b="0" i="1" dirty="0" smtClean="0">
                              <a:latin typeface="Cambria Math" panose="02040503050406030204" pitchFamily="18" charset="0"/>
                            </a:rPr>
                            <m:t>       </m:t>
                          </m:r>
                        </m:e>
                      </m:d>
                    </m:oMath>
                  </m:oMathPara>
                </a14:m>
                <a:endParaRPr lang="en-US" sz="1800" dirty="0"/>
              </a:p>
              <a:p>
                <a:pPr/>
                <a14:m>
                  <m:oMathPara xmlns:m="http://schemas.openxmlformats.org/officeDocument/2006/math">
                    <m:oMathParaPr>
                      <m:jc m:val="left"/>
                    </m:oMathParaPr>
                    <m:oMath xmlns:m="http://schemas.openxmlformats.org/officeDocument/2006/math">
                      <m:r>
                        <a:rPr lang="en-US" sz="1800" b="0" i="1" dirty="0" smtClean="0">
                          <a:latin typeface="Cambria Math" panose="02040503050406030204" pitchFamily="18" charset="0"/>
                        </a:rPr>
                        <m:t>         </m:t>
                      </m:r>
                      <m:r>
                        <a:rPr lang="en-US" sz="1800" i="1" dirty="0" smtClean="0">
                          <a:latin typeface="Cambria Math" panose="02040503050406030204" pitchFamily="18" charset="0"/>
                        </a:rPr>
                        <m:t>𝑈𝑝𝑑𝑎𝑡𝑒</m:t>
                      </m:r>
                      <m:d>
                        <m:dPr>
                          <m:ctrlPr>
                            <a:rPr lang="en-US" sz="1800" i="1" dirty="0">
                              <a:latin typeface="Cambria Math" panose="02040503050406030204" pitchFamily="18" charset="0"/>
                            </a:rPr>
                          </m:ctrlPr>
                        </m:dPr>
                        <m:e>
                          <m:r>
                            <a:rPr lang="en-US" sz="1800" b="0" i="1" dirty="0" smtClean="0">
                              <a:latin typeface="Cambria Math" panose="02040503050406030204" pitchFamily="18" charset="0"/>
                            </a:rPr>
                            <m:t>𝑃𝑟𝑒𝑑𝑖𝑐𝑡</m:t>
                          </m:r>
                          <m:d>
                            <m:dPr>
                              <m:ctrlPr>
                                <a:rPr lang="en-US" sz="1800" b="0" i="1" dirty="0" smtClean="0">
                                  <a:latin typeface="Cambria Math" panose="02040503050406030204" pitchFamily="18" charset="0"/>
                                </a:rPr>
                              </m:ctrlPr>
                            </m:dPr>
                            <m:e>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1,3</m:t>
                                  </m:r>
                                </m:e>
                              </m:d>
                              <m:r>
                                <a:rPr lang="en-US" sz="1800" b="0" i="1" dirty="0" smtClean="0">
                                  <a:latin typeface="Cambria Math" panose="02040503050406030204" pitchFamily="18" charset="0"/>
                                </a:rPr>
                                <m:t>,</m:t>
                              </m:r>
                              <m:r>
                                <a:rPr lang="en-US" sz="1800" b="0" i="1" dirty="0" smtClean="0">
                                  <a:latin typeface="Cambria Math" panose="02040503050406030204" pitchFamily="18" charset="0"/>
                                </a:rPr>
                                <m:t>𝑅𝑖𝑔h𝑡</m:t>
                              </m:r>
                            </m:e>
                          </m:d>
                          <m:r>
                            <a:rPr lang="en-US" sz="1800" i="1" dirty="0">
                              <a:latin typeface="Cambria Math" panose="02040503050406030204" pitchFamily="18" charset="0"/>
                            </a:rPr>
                            <m:t>,</m:t>
                          </m:r>
                          <m:r>
                            <a:rPr lang="en-US" sz="1800" b="0" i="1" dirty="0" smtClean="0">
                              <a:latin typeface="Cambria Math" panose="02040503050406030204" pitchFamily="18" charset="0"/>
                            </a:rPr>
                            <m:t>[</m:t>
                          </m:r>
                          <m:r>
                            <a:rPr lang="en-US" sz="1800" b="0" i="1" dirty="0" smtClean="0">
                              <a:latin typeface="Cambria Math" panose="02040503050406030204" pitchFamily="18" charset="0"/>
                            </a:rPr>
                            <m:t>𝐵</m:t>
                          </m:r>
                          <m:r>
                            <a:rPr lang="en-US" sz="1800" b="0" i="1" dirty="0" smtClean="0">
                              <a:latin typeface="Cambria Math" panose="02040503050406030204" pitchFamily="18" charset="0"/>
                            </a:rPr>
                            <m:t>,</m:t>
                          </m:r>
                          <m:r>
                            <a:rPr lang="en-US" sz="1800" b="0" i="1" dirty="0" smtClean="0">
                              <a:latin typeface="Cambria Math" panose="02040503050406030204" pitchFamily="18" charset="0"/>
                            </a:rPr>
                            <m:t>𝐷𝑖𝑟𝑡𝑦</m:t>
                          </m:r>
                          <m:r>
                            <a:rPr lang="en-US" sz="1800" b="0" i="1" dirty="0" smtClean="0">
                              <a:latin typeface="Cambria Math" panose="02040503050406030204" pitchFamily="18" charset="0"/>
                            </a:rPr>
                            <m:t>]</m:t>
                          </m:r>
                        </m:e>
                      </m:d>
                      <m:r>
                        <a:rPr lang="en-US" sz="1800" b="0" i="1" dirty="0" smtClean="0">
                          <a:latin typeface="Cambria Math" panose="02040503050406030204" pitchFamily="18" charset="0"/>
                        </a:rPr>
                        <m:t>={2}</m:t>
                      </m:r>
                    </m:oMath>
                  </m:oMathPara>
                </a14:m>
                <a:endParaRPr lang="en-US" sz="1800" dirty="0"/>
              </a:p>
            </p:txBody>
          </p:sp>
        </mc:Choice>
        <mc:Fallback xmlns="">
          <p:sp>
            <p:nvSpPr>
              <p:cNvPr id="18" name="TextBox 17">
                <a:extLst>
                  <a:ext uri="{FF2B5EF4-FFF2-40B4-BE49-F238E27FC236}">
                    <a16:creationId xmlns:a16="http://schemas.microsoft.com/office/drawing/2014/main" id="{93F38142-CAE6-63B6-2B26-96F805232B2A}"/>
                  </a:ext>
                </a:extLst>
              </p:cNvPr>
              <p:cNvSpPr txBox="1">
                <a:spLocks noRot="1" noChangeAspect="1" noMove="1" noResize="1" noEditPoints="1" noAdjustHandles="1" noChangeArrowheads="1" noChangeShapeType="1" noTextEdit="1"/>
              </p:cNvSpPr>
              <p:nvPr/>
            </p:nvSpPr>
            <p:spPr>
              <a:xfrm>
                <a:off x="1864371" y="5541661"/>
                <a:ext cx="6352903" cy="646331"/>
              </a:xfrm>
              <a:prstGeom prst="rect">
                <a:avLst/>
              </a:prstGeom>
              <a:blipFill>
                <a:blip r:embed="rId18"/>
                <a:stretch>
                  <a:fillRect b="-8491"/>
                </a:stretch>
              </a:blipFill>
            </p:spPr>
            <p:txBody>
              <a:bodyPr/>
              <a:lstStyle/>
              <a:p>
                <a:r>
                  <a:rPr lang="en-US">
                    <a:noFill/>
                  </a:rPr>
                  <a:t> </a:t>
                </a:r>
              </a:p>
            </p:txBody>
          </p:sp>
        </mc:Fallback>
      </mc:AlternateContent>
      <p:pic>
        <p:nvPicPr>
          <p:cNvPr id="25" name="Content Placeholder 10">
            <a:extLst>
              <a:ext uri="{FF2B5EF4-FFF2-40B4-BE49-F238E27FC236}">
                <a16:creationId xmlns:a16="http://schemas.microsoft.com/office/drawing/2014/main" id="{B6AC5971-A484-6A65-012F-C75835E78A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438400" y="3225849"/>
            <a:ext cx="5089136" cy="2403762"/>
          </a:xfrm>
          <a:prstGeom prst="rect">
            <a:avLst/>
          </a:prstGeom>
        </p:spPr>
      </p:pic>
      <p:cxnSp>
        <p:nvCxnSpPr>
          <p:cNvPr id="21" name="Straight Arrow Connector 20">
            <a:extLst>
              <a:ext uri="{FF2B5EF4-FFF2-40B4-BE49-F238E27FC236}">
                <a16:creationId xmlns:a16="http://schemas.microsoft.com/office/drawing/2014/main" id="{43FF9C58-FB0D-4C0E-B6AD-9563C59E67A6}"/>
              </a:ext>
              <a:ext uri="{C183D7F6-B498-43B3-948B-1728B52AA6E4}">
                <adec:decorative xmlns:adec="http://schemas.microsoft.com/office/drawing/2017/decorative" val="1"/>
              </a:ext>
            </a:extLst>
          </p:cNvPr>
          <p:cNvCxnSpPr/>
          <p:nvPr/>
        </p:nvCxnSpPr>
        <p:spPr>
          <a:xfrm>
            <a:off x="1828800" y="4423903"/>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8">
            <a:extLst>
              <a:ext uri="{FF2B5EF4-FFF2-40B4-BE49-F238E27FC236}">
                <a16:creationId xmlns:a16="http://schemas.microsoft.com/office/drawing/2014/main" id="{F7A5E8E4-FD5E-9D52-FFD4-7F913FF0A713}"/>
              </a:ext>
            </a:extLst>
          </p:cNvPr>
          <p:cNvGrpSpPr/>
          <p:nvPr/>
        </p:nvGrpSpPr>
        <p:grpSpPr>
          <a:xfrm>
            <a:off x="3336480" y="3939839"/>
            <a:ext cx="381000" cy="990672"/>
            <a:chOff x="3336480" y="3939839"/>
            <a:chExt cx="381000" cy="990672"/>
          </a:xfrm>
        </p:grpSpPr>
        <p:sp>
          <p:nvSpPr>
            <p:cNvPr id="17" name="Rectangle 16">
              <a:extLst>
                <a:ext uri="{FF2B5EF4-FFF2-40B4-BE49-F238E27FC236}">
                  <a16:creationId xmlns:a16="http://schemas.microsoft.com/office/drawing/2014/main" id="{E386B5E6-70B6-4B0E-99C6-E71D348F3B94}"/>
                </a:ext>
                <a:ext uri="{C183D7F6-B498-43B3-948B-1728B52AA6E4}">
                  <adec:decorative xmlns:adec="http://schemas.microsoft.com/office/drawing/2017/decorative" val="1"/>
                </a:ext>
              </a:extLst>
            </p:cNvPr>
            <p:cNvSpPr/>
            <p:nvPr/>
          </p:nvSpPr>
          <p:spPr>
            <a:xfrm>
              <a:off x="3336480" y="3966703"/>
              <a:ext cx="381000" cy="914400"/>
            </a:xfrm>
            <a:prstGeom prst="rect">
              <a:avLst/>
            </a:prstGeom>
            <a:solidFill>
              <a:srgbClr val="767171">
                <a:alpha val="60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CBD0428D-2386-BDE8-357A-0F756DFE63CB}"/>
                </a:ext>
              </a:extLst>
            </p:cNvPr>
            <p:cNvSpPr txBox="1"/>
            <p:nvPr/>
          </p:nvSpPr>
          <p:spPr>
            <a:xfrm>
              <a:off x="3336480" y="3939839"/>
              <a:ext cx="327334" cy="461665"/>
            </a:xfrm>
            <a:prstGeom prst="rect">
              <a:avLst/>
            </a:prstGeom>
            <a:noFill/>
          </p:spPr>
          <p:txBody>
            <a:bodyPr wrap="none" rtlCol="0">
              <a:spAutoFit/>
            </a:bodyPr>
            <a:lstStyle/>
            <a:p>
              <a:r>
                <a:rPr lang="en-US" sz="2400" b="1" dirty="0">
                  <a:solidFill>
                    <a:srgbClr val="FF0000"/>
                  </a:solidFill>
                </a:rPr>
                <a:t>?</a:t>
              </a:r>
            </a:p>
          </p:txBody>
        </p:sp>
        <p:sp>
          <p:nvSpPr>
            <p:cNvPr id="27" name="TextBox 26">
              <a:extLst>
                <a:ext uri="{FF2B5EF4-FFF2-40B4-BE49-F238E27FC236}">
                  <a16:creationId xmlns:a16="http://schemas.microsoft.com/office/drawing/2014/main" id="{C0230745-7EAD-EACA-82AE-44F9B53C7667}"/>
                </a:ext>
              </a:extLst>
            </p:cNvPr>
            <p:cNvSpPr txBox="1"/>
            <p:nvPr/>
          </p:nvSpPr>
          <p:spPr>
            <a:xfrm>
              <a:off x="3336480" y="4468846"/>
              <a:ext cx="327334" cy="461665"/>
            </a:xfrm>
            <a:prstGeom prst="rect">
              <a:avLst/>
            </a:prstGeom>
            <a:noFill/>
          </p:spPr>
          <p:txBody>
            <a:bodyPr wrap="square" rtlCol="0">
              <a:spAutoFit/>
            </a:bodyPr>
            <a:lstStyle/>
            <a:p>
              <a:r>
                <a:rPr lang="en-US" sz="2400" b="1" dirty="0">
                  <a:solidFill>
                    <a:srgbClr val="FF0000"/>
                  </a:solidFill>
                </a:rPr>
                <a:t>?</a:t>
              </a:r>
            </a:p>
          </p:txBody>
        </p:sp>
      </p:grpSp>
      <p:grpSp>
        <p:nvGrpSpPr>
          <p:cNvPr id="16" name="Group 15">
            <a:extLst>
              <a:ext uri="{FF2B5EF4-FFF2-40B4-BE49-F238E27FC236}">
                <a16:creationId xmlns:a16="http://schemas.microsoft.com/office/drawing/2014/main" id="{9C330C0D-8E7D-A240-F9FE-9DCEFDD0D83D}"/>
              </a:ext>
            </a:extLst>
          </p:cNvPr>
          <p:cNvGrpSpPr/>
          <p:nvPr/>
        </p:nvGrpSpPr>
        <p:grpSpPr>
          <a:xfrm>
            <a:off x="6324600" y="4500103"/>
            <a:ext cx="990600" cy="914400"/>
            <a:chOff x="6324600" y="4500103"/>
            <a:chExt cx="990600" cy="914400"/>
          </a:xfrm>
        </p:grpSpPr>
        <p:cxnSp>
          <p:nvCxnSpPr>
            <p:cNvPr id="8" name="Straight Connector 7">
              <a:extLst>
                <a:ext uri="{FF2B5EF4-FFF2-40B4-BE49-F238E27FC236}">
                  <a16:creationId xmlns:a16="http://schemas.microsoft.com/office/drawing/2014/main" id="{43CA83A8-0B10-4C0D-9C41-0AD40A2E7FE8}"/>
                </a:ext>
                <a:ext uri="{C183D7F6-B498-43B3-948B-1728B52AA6E4}">
                  <adec:decorative xmlns:adec="http://schemas.microsoft.com/office/drawing/2017/decorative" val="1"/>
                </a:ext>
              </a:extLst>
            </p:cNvPr>
            <p:cNvCxnSpPr/>
            <p:nvPr/>
          </p:nvCxnSpPr>
          <p:spPr>
            <a:xfrm>
              <a:off x="6324600" y="4500103"/>
              <a:ext cx="990600" cy="914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204040-7F18-42AB-ADDD-55BC798C2030}"/>
                </a:ext>
                <a:ext uri="{C183D7F6-B498-43B3-948B-1728B52AA6E4}">
                  <adec:decorative xmlns:adec="http://schemas.microsoft.com/office/drawing/2017/decorative" val="1"/>
                </a:ext>
              </a:extLst>
            </p:cNvPr>
            <p:cNvCxnSpPr>
              <a:cxnSpLocks/>
            </p:cNvCxnSpPr>
            <p:nvPr/>
          </p:nvCxnSpPr>
          <p:spPr>
            <a:xfrm flipV="1">
              <a:off x="6324600" y="4576303"/>
              <a:ext cx="9144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555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a:xfrm>
            <a:off x="628650" y="1825624"/>
            <a:ext cx="7886700" cy="646331"/>
          </a:xfrm>
        </p:spPr>
        <p:txBody>
          <a:bodyPr>
            <a:normAutofit fontScale="85000" lnSpcReduction="20000"/>
          </a:bodyPr>
          <a:lstStyle/>
          <a:p>
            <a:pPr marL="0" indent="0">
              <a:buNone/>
            </a:pPr>
            <a:r>
              <a:rPr lang="en-US" dirty="0"/>
              <a:t>Use an AND-OR tree of belief states to create a </a:t>
            </a:r>
            <a:r>
              <a:rPr lang="en-US" b="1" dirty="0"/>
              <a:t>conditional plan.</a:t>
            </a:r>
          </a:p>
        </p:txBody>
      </p:sp>
      <p:grpSp>
        <p:nvGrpSpPr>
          <p:cNvPr id="18" name="Group 17" descr="Figure of an AND-OR Tree.">
            <a:extLst>
              <a:ext uri="{FF2B5EF4-FFF2-40B4-BE49-F238E27FC236}">
                <a16:creationId xmlns:a16="http://schemas.microsoft.com/office/drawing/2014/main" id="{150E9A0B-838D-11CC-2373-93C05469C471}"/>
              </a:ext>
            </a:extLst>
          </p:cNvPr>
          <p:cNvGrpSpPr/>
          <p:nvPr/>
        </p:nvGrpSpPr>
        <p:grpSpPr>
          <a:xfrm>
            <a:off x="960022" y="2514600"/>
            <a:ext cx="7926685" cy="2819400"/>
            <a:chOff x="960022" y="2514600"/>
            <a:chExt cx="7926685" cy="2819400"/>
          </a:xfrm>
        </p:grpSpPr>
        <p:pic>
          <p:nvPicPr>
            <p:cNvPr id="4" name="Picture 3">
              <a:extLst>
                <a:ext uri="{FF2B5EF4-FFF2-40B4-BE49-F238E27FC236}">
                  <a16:creationId xmlns:a16="http://schemas.microsoft.com/office/drawing/2014/main" id="{C876E69F-D1CF-4290-94B9-661321F04FFF}"/>
                </a:ext>
              </a:extLst>
            </p:cNvPr>
            <p:cNvPicPr>
              <a:picLocks noChangeAspect="1"/>
            </p:cNvPicPr>
            <p:nvPr/>
          </p:nvPicPr>
          <p:blipFill>
            <a:blip r:embed="rId2"/>
            <a:stretch>
              <a:fillRect/>
            </a:stretch>
          </p:blipFill>
          <p:spPr>
            <a:xfrm>
              <a:off x="1080477" y="2590800"/>
              <a:ext cx="4634523" cy="2743200"/>
            </a:xfrm>
            <a:prstGeom prst="rect">
              <a:avLst/>
            </a:prstGeom>
          </p:spPr>
        </p:pic>
        <p:sp>
          <p:nvSpPr>
            <p:cNvPr id="7" name="TextBox 6">
              <a:extLst>
                <a:ext uri="{FF2B5EF4-FFF2-40B4-BE49-F238E27FC236}">
                  <a16:creationId xmlns:a16="http://schemas.microsoft.com/office/drawing/2014/main" id="{28B72601-947D-413A-835A-EE1C8BA0B584}"/>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8" name="TextBox 7">
              <a:extLst>
                <a:ext uri="{FF2B5EF4-FFF2-40B4-BE49-F238E27FC236}">
                  <a16:creationId xmlns:a16="http://schemas.microsoft.com/office/drawing/2014/main" id="{1D787AAE-EF50-4451-9E6F-28B71E42C38C}"/>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9" name="TextBox 8">
              <a:extLst>
                <a:ext uri="{FF2B5EF4-FFF2-40B4-BE49-F238E27FC236}">
                  <a16:creationId xmlns:a16="http://schemas.microsoft.com/office/drawing/2014/main" id="{64267353-0136-4734-941B-D9DCD9A8360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6" name="TextBox 5">
              <a:extLst>
                <a:ext uri="{FF2B5EF4-FFF2-40B4-BE49-F238E27FC236}">
                  <a16:creationId xmlns:a16="http://schemas.microsoft.com/office/drawing/2014/main" id="{63256677-0436-4046-9195-D88183200144}"/>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1" name="TextBox 10">
              <a:extLst>
                <a:ext uri="{FF2B5EF4-FFF2-40B4-BE49-F238E27FC236}">
                  <a16:creationId xmlns:a16="http://schemas.microsoft.com/office/drawing/2014/main" id="{DCAEA91F-D67F-49E2-9560-48D8B98E50D7}"/>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12" name="TextBox 11">
              <a:extLst>
                <a:ext uri="{FF2B5EF4-FFF2-40B4-BE49-F238E27FC236}">
                  <a16:creationId xmlns:a16="http://schemas.microsoft.com/office/drawing/2014/main" id="{AE2481CC-0424-4A7A-B38C-B29449273398}"/>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sp>
          <p:nvSpPr>
            <p:cNvPr id="13" name="Rectangle 12">
              <a:extLst>
                <a:ext uri="{FF2B5EF4-FFF2-40B4-BE49-F238E27FC236}">
                  <a16:creationId xmlns:a16="http://schemas.microsoft.com/office/drawing/2014/main" id="{B4941423-AB1C-4666-9F27-F29FFFADFD5A}"/>
                </a:ext>
              </a:extLst>
            </p:cNvPr>
            <p:cNvSpPr/>
            <p:nvPr/>
          </p:nvSpPr>
          <p:spPr>
            <a:xfrm>
              <a:off x="5880100" y="2514600"/>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26A04BA-2BE5-0B1B-898D-6F21BC1E3DB9}"/>
                </a:ext>
              </a:extLst>
            </p:cNvPr>
            <p:cNvSpPr txBox="1"/>
            <p:nvPr/>
          </p:nvSpPr>
          <p:spPr>
            <a:xfrm>
              <a:off x="4602480" y="2554069"/>
              <a:ext cx="1224181" cy="646331"/>
            </a:xfrm>
            <a:prstGeom prst="rect">
              <a:avLst/>
            </a:prstGeom>
            <a:noFill/>
          </p:spPr>
          <p:txBody>
            <a:bodyPr wrap="none" rtlCol="0">
              <a:spAutoFit/>
            </a:bodyPr>
            <a:lstStyle/>
            <a:p>
              <a:r>
                <a:rPr lang="en-US" dirty="0"/>
                <a:t>Initial </a:t>
              </a:r>
            </a:p>
            <a:p>
              <a:r>
                <a:rPr lang="en-US" dirty="0"/>
                <a:t>belief state</a:t>
              </a:r>
            </a:p>
          </p:txBody>
        </p:sp>
      </p:grpSp>
      <p:grpSp>
        <p:nvGrpSpPr>
          <p:cNvPr id="14" name="Group 13">
            <a:extLst>
              <a:ext uri="{FF2B5EF4-FFF2-40B4-BE49-F238E27FC236}">
                <a16:creationId xmlns:a16="http://schemas.microsoft.com/office/drawing/2014/main" id="{A04578C4-FB4B-AD1A-BD56-B1F36142084F}"/>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15" name="Picture 4" descr="vacuum2-environment">
              <a:extLst>
                <a:ext uri="{FF2B5EF4-FFF2-40B4-BE49-F238E27FC236}">
                  <a16:creationId xmlns:a16="http://schemas.microsoft.com/office/drawing/2014/main" id="{48434C9F-6A88-9DEB-2535-934A929FADDE}"/>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6" name="TextBox 15">
              <a:extLst>
                <a:ext uri="{FF2B5EF4-FFF2-40B4-BE49-F238E27FC236}">
                  <a16:creationId xmlns:a16="http://schemas.microsoft.com/office/drawing/2014/main" id="{FF3C6254-EE59-FD98-D56F-7C79DEDA4B7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31357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19750" cy="1325563"/>
          </a:xfrm>
        </p:spPr>
        <p:txBody>
          <a:bodyPr>
            <a:normAutofit/>
          </a:bodyPr>
          <a:lstStyle/>
          <a:p>
            <a:r>
              <a:rPr lang="en-US" sz="4000" dirty="0"/>
              <a:t>Solving Partially Observable Problems 2</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a:xfrm>
            <a:off x="628650" y="1825625"/>
            <a:ext cx="7886700" cy="663953"/>
          </a:xfrm>
        </p:spPr>
        <p:txBody>
          <a:bodyPr>
            <a:normAutofit fontScale="85000" lnSpcReduction="20000"/>
          </a:bodyPr>
          <a:lstStyle/>
          <a:p>
            <a:pPr marL="0" indent="0">
              <a:buNone/>
            </a:pPr>
            <a:r>
              <a:rPr lang="en-US" dirty="0"/>
              <a:t>Use an AND-OR tree of belief states to create a </a:t>
            </a:r>
            <a:r>
              <a:rPr lang="en-US" b="1" dirty="0"/>
              <a:t>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2016899" cy="830997"/>
          </a:xfrm>
          <a:prstGeom prst="rect">
            <a:avLst/>
          </a:prstGeom>
          <a:noFill/>
        </p:spPr>
        <p:txBody>
          <a:bodyPr wrap="none" rtlCol="0">
            <a:spAutoFit/>
          </a:bodyPr>
          <a:lstStyle/>
          <a:p>
            <a:r>
              <a:rPr lang="en-US" sz="2400" b="1" dirty="0"/>
              <a:t>Plan</a:t>
            </a:r>
            <a:r>
              <a:rPr lang="en-US" sz="2400" dirty="0"/>
              <a:t>: </a:t>
            </a:r>
            <a:r>
              <a:rPr lang="en-US" sz="2400" i="1" dirty="0"/>
              <a:t>[</a:t>
            </a:r>
            <a:r>
              <a:rPr lang="en-US" sz="2400" b="1" i="1" dirty="0">
                <a:solidFill>
                  <a:srgbClr val="FF0000"/>
                </a:solidFill>
              </a:rPr>
              <a:t>Suck</a:t>
            </a:r>
            <a:r>
              <a:rPr lang="en-US" sz="2400" i="1" dirty="0"/>
              <a:t>, …]</a:t>
            </a:r>
          </a:p>
          <a:p>
            <a:endParaRPr lang="en-US" sz="2400" i="1" dirty="0"/>
          </a:p>
        </p:txBody>
      </p:sp>
      <p:grpSp>
        <p:nvGrpSpPr>
          <p:cNvPr id="6" name="Group 5">
            <a:extLst>
              <a:ext uri="{FF2B5EF4-FFF2-40B4-BE49-F238E27FC236}">
                <a16:creationId xmlns:a16="http://schemas.microsoft.com/office/drawing/2014/main" id="{6DC8FBE8-B742-8539-0A07-90287F7819FC}"/>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8453E2BA-8349-03B7-382A-985D9F726905}"/>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ECA3094E-DDF1-8470-4DF3-1B24E75F4B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grpSp>
        <p:nvGrpSpPr>
          <p:cNvPr id="28" name="Group 27">
            <a:extLst>
              <a:ext uri="{FF2B5EF4-FFF2-40B4-BE49-F238E27FC236}">
                <a16:creationId xmlns:a16="http://schemas.microsoft.com/office/drawing/2014/main" id="{EC477FAB-6AE6-7A57-03B5-E5F6B7C4327E}"/>
              </a:ext>
            </a:extLst>
          </p:cNvPr>
          <p:cNvGrpSpPr/>
          <p:nvPr/>
        </p:nvGrpSpPr>
        <p:grpSpPr>
          <a:xfrm>
            <a:off x="533400" y="2461210"/>
            <a:ext cx="8353307" cy="2872790"/>
            <a:chOff x="533400" y="2461210"/>
            <a:chExt cx="8353307" cy="2872790"/>
          </a:xfrm>
        </p:grpSpPr>
        <p:grpSp>
          <p:nvGrpSpPr>
            <p:cNvPr id="22" name="Group 21">
              <a:extLst>
                <a:ext uri="{FF2B5EF4-FFF2-40B4-BE49-F238E27FC236}">
                  <a16:creationId xmlns:a16="http://schemas.microsoft.com/office/drawing/2014/main" id="{D5A68483-109C-E427-5116-4905D678D626}"/>
                </a:ext>
              </a:extLst>
            </p:cNvPr>
            <p:cNvGrpSpPr/>
            <p:nvPr/>
          </p:nvGrpSpPr>
          <p:grpSpPr>
            <a:xfrm>
              <a:off x="533400" y="2461210"/>
              <a:ext cx="8353307" cy="2872790"/>
              <a:chOff x="533400" y="2461210"/>
              <a:chExt cx="8353307" cy="2872790"/>
            </a:xfrm>
          </p:grpSpPr>
          <p:grpSp>
            <p:nvGrpSpPr>
              <p:cNvPr id="11" name="Group 10" descr="Figure of an AND-OR Tree.">
                <a:extLst>
                  <a:ext uri="{FF2B5EF4-FFF2-40B4-BE49-F238E27FC236}">
                    <a16:creationId xmlns:a16="http://schemas.microsoft.com/office/drawing/2014/main" id="{C2ED947C-EAE8-00E1-ACF2-10094DF81763}"/>
                  </a:ext>
                </a:extLst>
              </p:cNvPr>
              <p:cNvGrpSpPr/>
              <p:nvPr/>
            </p:nvGrpSpPr>
            <p:grpSpPr>
              <a:xfrm>
                <a:off x="533400" y="2461210"/>
                <a:ext cx="8353307" cy="2872790"/>
                <a:chOff x="533400" y="2461210"/>
                <a:chExt cx="8353307" cy="2872790"/>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4"/>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1DBF9C5E-5351-4E5D-ABA9-8FBB64DF4613}"/>
                    </a:ext>
                  </a:extLst>
                </p:cNvPr>
                <p:cNvPicPr>
                  <a:picLocks noChangeAspect="1"/>
                </p:cNvPicPr>
                <p:nvPr/>
              </p:nvPicPr>
              <p:blipFill>
                <a:blip r:embed="rId5"/>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42CB4A0-BD42-4978-ADCF-BBB4AF0B87B3}"/>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914FC0C1-D3BE-45B9-B779-4A4AC1AB5E05}"/>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12176E66-2DE6-411B-A1B3-6E09F8CA53C6}"/>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5D3AC1E8-C0E0-4481-BA84-878EB709DD16}"/>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2FADB9E2-E689-4724-A7DA-C6EE685A62C6}"/>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6D10F08E-39B5-4EED-A6EC-A542CA3936D7}"/>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5" name="Straight Arrow Connector 24">
                  <a:extLst>
                    <a:ext uri="{FF2B5EF4-FFF2-40B4-BE49-F238E27FC236}">
                      <a16:creationId xmlns:a16="http://schemas.microsoft.com/office/drawing/2014/main" id="{4F815955-7FB1-4614-8E7C-A7FD852795BD}"/>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A5B70165-8084-45CC-995C-A1BBA5E462E8}"/>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4" name="Arrow: Right 23">
                  <a:extLst>
                    <a:ext uri="{FF2B5EF4-FFF2-40B4-BE49-F238E27FC236}">
                      <a16:creationId xmlns:a16="http://schemas.microsoft.com/office/drawing/2014/main" id="{B3424C96-3B79-4DA6-8CA6-18A871ED696D}"/>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cxnSp>
              <p:nvCxnSpPr>
                <p:cNvPr id="26" name="Straight Arrow Connector 25">
                  <a:extLst>
                    <a:ext uri="{FF2B5EF4-FFF2-40B4-BE49-F238E27FC236}">
                      <a16:creationId xmlns:a16="http://schemas.microsoft.com/office/drawing/2014/main" id="{855C0DE3-DA9D-450E-BBC3-52F4CAC784D2}"/>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028FE9-00A6-4AC3-97AE-1A00AB201CDD}"/>
                    </a:ext>
                  </a:extLst>
                </p:cNvPr>
                <p:cNvSpPr/>
                <p:nvPr/>
              </p:nvSpPr>
              <p:spPr>
                <a:xfrm>
                  <a:off x="5902051" y="3828444"/>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70938F1D-521C-4E44-9B6D-B36E9FF57C3F}"/>
                    </a:ext>
                  </a:extLst>
                </p:cNvPr>
                <p:cNvSpPr/>
                <p:nvPr/>
              </p:nvSpPr>
              <p:spPr>
                <a:xfrm>
                  <a:off x="5359392" y="3281680"/>
                  <a:ext cx="508008" cy="782320"/>
                </a:xfrm>
                <a:custGeom>
                  <a:avLst/>
                  <a:gdLst>
                    <a:gd name="connsiteX0" fmla="*/ 497848 w 508008"/>
                    <a:gd name="connsiteY0" fmla="*/ 0 h 782320"/>
                    <a:gd name="connsiteX1" fmla="*/ 8 w 508008"/>
                    <a:gd name="connsiteY1" fmla="*/ 436880 h 782320"/>
                    <a:gd name="connsiteX2" fmla="*/ 508008 w 508008"/>
                    <a:gd name="connsiteY2" fmla="*/ 782320 h 782320"/>
                  </a:gdLst>
                  <a:ahLst/>
                  <a:cxnLst>
                    <a:cxn ang="0">
                      <a:pos x="connsiteX0" y="connsiteY0"/>
                    </a:cxn>
                    <a:cxn ang="0">
                      <a:pos x="connsiteX1" y="connsiteY1"/>
                    </a:cxn>
                    <a:cxn ang="0">
                      <a:pos x="connsiteX2" y="connsiteY2"/>
                    </a:cxn>
                  </a:cxnLst>
                  <a:rect l="l" t="t" r="r" b="b"/>
                  <a:pathLst>
                    <a:path w="508008" h="782320">
                      <a:moveTo>
                        <a:pt x="497848" y="0"/>
                      </a:moveTo>
                      <a:cubicBezTo>
                        <a:pt x="248081" y="153246"/>
                        <a:pt x="-1685" y="306493"/>
                        <a:pt x="8" y="436880"/>
                      </a:cubicBezTo>
                      <a:cubicBezTo>
                        <a:pt x="1701" y="567267"/>
                        <a:pt x="254854" y="674793"/>
                        <a:pt x="508008" y="78232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9DC47F-17E4-451F-DD7F-3C2A3B35D11C}"/>
                    </a:ext>
                  </a:extLst>
                </p:cNvPr>
                <p:cNvSpPr/>
                <p:nvPr/>
              </p:nvSpPr>
              <p:spPr>
                <a:xfrm>
                  <a:off x="5903682" y="2461210"/>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13" name="TextBox 12">
                <a:extLst>
                  <a:ext uri="{FF2B5EF4-FFF2-40B4-BE49-F238E27FC236}">
                    <a16:creationId xmlns:a16="http://schemas.microsoft.com/office/drawing/2014/main" id="{1DACB9D4-9B37-B4CA-173A-FB176FBE5C54}"/>
                  </a:ext>
                </a:extLst>
              </p:cNvPr>
              <p:cNvSpPr txBox="1"/>
              <p:nvPr/>
            </p:nvSpPr>
            <p:spPr>
              <a:xfrm>
                <a:off x="4819647" y="3356323"/>
                <a:ext cx="895353" cy="369332"/>
              </a:xfrm>
              <a:prstGeom prst="rect">
                <a:avLst/>
              </a:prstGeom>
              <a:noFill/>
            </p:spPr>
            <p:txBody>
              <a:bodyPr wrap="square">
                <a:spAutoFit/>
              </a:bodyPr>
              <a:lstStyle/>
              <a:p>
                <a:r>
                  <a:rPr lang="en-US" sz="1800" b="1" i="1" dirty="0">
                    <a:solidFill>
                      <a:srgbClr val="FF0000"/>
                    </a:solidFill>
                  </a:rPr>
                  <a:t>Suck</a:t>
                </a:r>
                <a:endParaRPr lang="en-US" dirty="0"/>
              </a:p>
            </p:txBody>
          </p:sp>
        </p:grpSp>
        <p:sp>
          <p:nvSpPr>
            <p:cNvPr id="27" name="TextBox 26">
              <a:extLst>
                <a:ext uri="{FF2B5EF4-FFF2-40B4-BE49-F238E27FC236}">
                  <a16:creationId xmlns:a16="http://schemas.microsoft.com/office/drawing/2014/main" id="{1C37483F-06EA-2896-C67A-9E07FD9717DD}"/>
                </a:ext>
              </a:extLst>
            </p:cNvPr>
            <p:cNvSpPr txBox="1"/>
            <p:nvPr/>
          </p:nvSpPr>
          <p:spPr>
            <a:xfrm>
              <a:off x="1859249" y="3303508"/>
              <a:ext cx="895353" cy="369332"/>
            </a:xfrm>
            <a:prstGeom prst="rect">
              <a:avLst/>
            </a:prstGeom>
            <a:noFill/>
          </p:spPr>
          <p:txBody>
            <a:bodyPr wrap="square">
              <a:spAutoFit/>
            </a:bodyPr>
            <a:lstStyle/>
            <a:p>
              <a:r>
                <a:rPr lang="en-US" sz="1800" b="1" i="1" dirty="0">
                  <a:solidFill>
                    <a:srgbClr val="FF0000"/>
                  </a:solidFill>
                </a:rPr>
                <a:t>Suck</a:t>
              </a:r>
              <a:endParaRPr lang="en-US" dirty="0"/>
            </a:p>
          </p:txBody>
        </p:sp>
      </p:grpSp>
    </p:spTree>
    <p:extLst>
      <p:ext uri="{BB962C8B-B14F-4D97-AF65-F5344CB8AC3E}">
        <p14:creationId xmlns:p14="http://schemas.microsoft.com/office/powerpoint/2010/main" val="417746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 3</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a:xfrm>
            <a:off x="628650" y="1825625"/>
            <a:ext cx="7886700" cy="654802"/>
          </a:xfrm>
        </p:spPr>
        <p:txBody>
          <a:bodyPr>
            <a:normAutofit fontScale="85000" lnSpcReduction="20000"/>
          </a:bodyPr>
          <a:lstStyle/>
          <a:p>
            <a:pPr marL="0" indent="0">
              <a:buNone/>
            </a:pPr>
            <a:r>
              <a:rPr lang="en-US" dirty="0"/>
              <a:t>Use an AND-OR tree of belief states to create a </a:t>
            </a:r>
            <a:r>
              <a:rPr lang="en-US" b="1" dirty="0"/>
              <a:t>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2852384" cy="830997"/>
          </a:xfrm>
          <a:prstGeom prst="rect">
            <a:avLst/>
          </a:prstGeom>
          <a:noFill/>
        </p:spPr>
        <p:txBody>
          <a:bodyPr wrap="none" rtlCol="0">
            <a:spAutoFit/>
          </a:bodyPr>
          <a:lstStyle/>
          <a:p>
            <a:r>
              <a:rPr lang="en-US" sz="2400" b="1" dirty="0"/>
              <a:t>Plan</a:t>
            </a:r>
            <a:r>
              <a:rPr lang="en-US" sz="2400" dirty="0"/>
              <a:t>: </a:t>
            </a:r>
            <a:r>
              <a:rPr lang="en-US" sz="2400" i="1" dirty="0"/>
              <a:t>[</a:t>
            </a:r>
            <a:r>
              <a:rPr lang="en-US" sz="2400" b="1" i="1" dirty="0"/>
              <a:t>Suck</a:t>
            </a:r>
            <a:r>
              <a:rPr lang="en-US" sz="2400" i="1" dirty="0"/>
              <a:t>, </a:t>
            </a:r>
            <a:r>
              <a:rPr lang="en-US" sz="2400" b="1" i="1" dirty="0">
                <a:solidFill>
                  <a:srgbClr val="FF0000"/>
                </a:solidFill>
              </a:rPr>
              <a:t>Right</a:t>
            </a:r>
            <a:r>
              <a:rPr lang="en-US" sz="2400" i="1" dirty="0"/>
              <a:t>, </a:t>
            </a:r>
            <a:r>
              <a:rPr lang="en-US" sz="2400" b="1" dirty="0"/>
              <a:t>…]</a:t>
            </a:r>
            <a:endParaRPr lang="en-US" sz="2400" i="1" dirty="0"/>
          </a:p>
          <a:p>
            <a:endParaRPr lang="en-US" sz="2400" i="1" dirty="0"/>
          </a:p>
        </p:txBody>
      </p:sp>
      <p:grpSp>
        <p:nvGrpSpPr>
          <p:cNvPr id="9" name="Group 8" descr="Figure of an AND-OR Tree.">
            <a:extLst>
              <a:ext uri="{FF2B5EF4-FFF2-40B4-BE49-F238E27FC236}">
                <a16:creationId xmlns:a16="http://schemas.microsoft.com/office/drawing/2014/main" id="{74725460-CEED-AC79-148D-D294F21A4F08}"/>
              </a:ext>
            </a:extLst>
          </p:cNvPr>
          <p:cNvGrpSpPr/>
          <p:nvPr/>
        </p:nvGrpSpPr>
        <p:grpSpPr>
          <a:xfrm>
            <a:off x="533399" y="2514600"/>
            <a:ext cx="8353308" cy="2992605"/>
            <a:chOff x="533399" y="2514600"/>
            <a:chExt cx="8353308" cy="2992605"/>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210BA3CC-DF3B-462C-B131-BBECC320AA31}"/>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98C50E9-2F8D-4B6F-9AC9-E2B08BA93B50}"/>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EF0E3352-E3E5-456A-91A5-C40E3D44724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B817A1E5-6AAD-4F71-99D4-81D1848C87C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F3B802B6-7B38-4478-955C-A0AD4CCCB1ED}"/>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036E53C9-F802-4BFC-895E-F5C74A6698E9}"/>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141733CB-74BF-4272-AD61-E7BEF47C213F}"/>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816FF5E7-143A-42D1-9FA8-151E93E09313}"/>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8C9737-67E7-425D-972B-48C57C0170C9}"/>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36017-0C2A-4161-A526-AE611AEFDAB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5" name="Arrow: Right 24">
              <a:extLst>
                <a:ext uri="{FF2B5EF4-FFF2-40B4-BE49-F238E27FC236}">
                  <a16:creationId xmlns:a16="http://schemas.microsoft.com/office/drawing/2014/main" id="{2A119A13-3D41-4D24-A7D5-3F0136DC3262}"/>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C529368C-6BCD-47A8-BB03-7562F7FE1476}"/>
                </a:ext>
              </a:extLst>
            </p:cNvPr>
            <p:cNvSpPr/>
            <p:nvPr/>
          </p:nvSpPr>
          <p:spPr>
            <a:xfrm rot="5400000">
              <a:off x="344430" y="4075173"/>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30" name="Arrow: Right 29">
              <a:extLst>
                <a:ext uri="{FF2B5EF4-FFF2-40B4-BE49-F238E27FC236}">
                  <a16:creationId xmlns:a16="http://schemas.microsoft.com/office/drawing/2014/main" id="{29AEC175-6312-451C-9905-F3901DB442AB}"/>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3A8C7E8D-E398-408C-8857-86213B2775B7}"/>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D04EB97-5F3C-42F9-883A-ACA4348026A2}"/>
                </a:ext>
              </a:extLst>
            </p:cNvPr>
            <p:cNvSpPr/>
            <p:nvPr/>
          </p:nvSpPr>
          <p:spPr>
            <a:xfrm>
              <a:off x="7383403" y="3786189"/>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B9DE769-C8D0-4F47-A04F-A3B89F3F1B38}"/>
                </a:ext>
              </a:extLst>
            </p:cNvPr>
            <p:cNvCxnSpPr>
              <a:cxnSpLocks/>
            </p:cNvCxnSpPr>
            <p:nvPr/>
          </p:nvCxnSpPr>
          <p:spPr>
            <a:xfrm>
              <a:off x="7277688" y="4419600"/>
              <a:ext cx="3423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15650C-50B5-5825-C52F-2F7A1AE34F91}"/>
                </a:ext>
              </a:extLst>
            </p:cNvPr>
            <p:cNvSpPr/>
            <p:nvPr/>
          </p:nvSpPr>
          <p:spPr>
            <a:xfrm>
              <a:off x="5902051" y="3791269"/>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7052F9A-A805-E6CA-A077-62521175FB81}"/>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3C2CC8C6-E8D7-CAB6-1316-956D9007B40A}"/>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F92201A4-8F44-8D13-F98D-26D4ABAC4DCE}"/>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12" name="TextBox 11">
            <a:extLst>
              <a:ext uri="{FF2B5EF4-FFF2-40B4-BE49-F238E27FC236}">
                <a16:creationId xmlns:a16="http://schemas.microsoft.com/office/drawing/2014/main" id="{75EA3083-D8AD-CD53-8815-6399F0ABBB7C}"/>
              </a:ext>
            </a:extLst>
          </p:cNvPr>
          <p:cNvSpPr txBox="1"/>
          <p:nvPr/>
        </p:nvSpPr>
        <p:spPr>
          <a:xfrm>
            <a:off x="7078949" y="4054733"/>
            <a:ext cx="767671" cy="369332"/>
          </a:xfrm>
          <a:prstGeom prst="rect">
            <a:avLst/>
          </a:prstGeom>
          <a:noFill/>
        </p:spPr>
        <p:txBody>
          <a:bodyPr wrap="square">
            <a:spAutoFit/>
          </a:bodyPr>
          <a:lstStyle/>
          <a:p>
            <a:r>
              <a:rPr lang="en-US" sz="1800" b="1" i="1" dirty="0">
                <a:solidFill>
                  <a:srgbClr val="FF0000"/>
                </a:solidFill>
              </a:rPr>
              <a:t>Right</a:t>
            </a:r>
            <a:endParaRPr lang="en-US" dirty="0"/>
          </a:p>
        </p:txBody>
      </p:sp>
      <p:sp>
        <p:nvSpPr>
          <p:cNvPr id="13" name="TextBox 12">
            <a:extLst>
              <a:ext uri="{FF2B5EF4-FFF2-40B4-BE49-F238E27FC236}">
                <a16:creationId xmlns:a16="http://schemas.microsoft.com/office/drawing/2014/main" id="{1635CF14-73DC-924E-0A81-7369C7D22240}"/>
              </a:ext>
            </a:extLst>
          </p:cNvPr>
          <p:cNvSpPr txBox="1"/>
          <p:nvPr/>
        </p:nvSpPr>
        <p:spPr>
          <a:xfrm>
            <a:off x="2249428" y="4913524"/>
            <a:ext cx="767671" cy="369332"/>
          </a:xfrm>
          <a:prstGeom prst="rect">
            <a:avLst/>
          </a:prstGeom>
          <a:noFill/>
        </p:spPr>
        <p:txBody>
          <a:bodyPr wrap="square">
            <a:spAutoFit/>
          </a:bodyPr>
          <a:lstStyle/>
          <a:p>
            <a:r>
              <a:rPr lang="en-US" sz="1800" b="1" i="1" dirty="0">
                <a:solidFill>
                  <a:srgbClr val="FF0000"/>
                </a:solidFill>
              </a:rPr>
              <a:t>Right</a:t>
            </a:r>
            <a:endParaRPr lang="en-US" dirty="0"/>
          </a:p>
        </p:txBody>
      </p:sp>
    </p:spTree>
    <p:extLst>
      <p:ext uri="{BB962C8B-B14F-4D97-AF65-F5344CB8AC3E}">
        <p14:creationId xmlns:p14="http://schemas.microsoft.com/office/powerpoint/2010/main" val="1630257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772150" cy="1325563"/>
          </a:xfrm>
        </p:spPr>
        <p:txBody>
          <a:bodyPr>
            <a:normAutofit/>
          </a:bodyPr>
          <a:lstStyle/>
          <a:p>
            <a:r>
              <a:rPr lang="en-US" sz="4000" dirty="0"/>
              <a:t>Solving Partially Observable Problems 4</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a:xfrm>
            <a:off x="628650" y="1825625"/>
            <a:ext cx="7886700" cy="661174"/>
          </a:xfrm>
        </p:spPr>
        <p:txBody>
          <a:bodyPr>
            <a:normAutofit fontScale="85000" lnSpcReduction="20000"/>
          </a:bodyPr>
          <a:lstStyle/>
          <a:p>
            <a:pPr marL="0" indent="0">
              <a:buNone/>
            </a:pPr>
            <a:r>
              <a:rPr lang="en-US" dirty="0"/>
              <a:t>Use an AND-OR tree of belief states to create a </a:t>
            </a:r>
            <a:r>
              <a:rPr lang="en-US" b="1" dirty="0"/>
              <a:t>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5853205" cy="461665"/>
          </a:xfrm>
          <a:prstGeom prst="rect">
            <a:avLst/>
          </a:prstGeom>
          <a:noFill/>
        </p:spPr>
        <p:txBody>
          <a:bodyPr wrap="none" rtlCol="0">
            <a:spAutoFit/>
          </a:bodyPr>
          <a:lstStyle/>
          <a:p>
            <a:r>
              <a:rPr lang="en-US" sz="2400" b="1" dirty="0"/>
              <a:t>Plan</a:t>
            </a:r>
            <a:r>
              <a:rPr lang="en-US" sz="2400" dirty="0"/>
              <a:t>: </a:t>
            </a:r>
            <a:r>
              <a:rPr lang="en-US" sz="2400" i="1" dirty="0"/>
              <a:t>[</a:t>
            </a:r>
            <a:r>
              <a:rPr lang="en-US" sz="2400" b="1" i="1" dirty="0"/>
              <a:t>Suck, Right, </a:t>
            </a:r>
            <a:r>
              <a:rPr lang="en-US" sz="2400" b="1" dirty="0">
                <a:solidFill>
                  <a:srgbClr val="FF0000"/>
                </a:solidFill>
              </a:rPr>
              <a:t>if</a:t>
            </a:r>
            <a:r>
              <a:rPr lang="en-US" sz="2400" b="1" i="1" dirty="0">
                <a:solidFill>
                  <a:srgbClr val="FF0000"/>
                </a:solidFill>
              </a:rPr>
              <a:t> b = {6} </a:t>
            </a:r>
            <a:r>
              <a:rPr lang="en-US" sz="2400" b="1" dirty="0">
                <a:solidFill>
                  <a:srgbClr val="FF0000"/>
                </a:solidFill>
              </a:rPr>
              <a:t>then</a:t>
            </a:r>
            <a:r>
              <a:rPr lang="en-US" sz="2400" b="1" i="1" dirty="0">
                <a:solidFill>
                  <a:srgbClr val="FF0000"/>
                </a:solidFill>
              </a:rPr>
              <a:t> Suck </a:t>
            </a:r>
            <a:r>
              <a:rPr lang="en-US" sz="2400" b="1" dirty="0">
                <a:solidFill>
                  <a:srgbClr val="FF0000"/>
                </a:solidFill>
              </a:rPr>
              <a:t>else</a:t>
            </a:r>
            <a:r>
              <a:rPr lang="en-US" sz="2400" b="1" i="1" dirty="0">
                <a:solidFill>
                  <a:srgbClr val="FF0000"/>
                </a:solidFill>
              </a:rPr>
              <a:t> []</a:t>
            </a:r>
            <a:r>
              <a:rPr lang="en-US" sz="2400" i="1" dirty="0"/>
              <a:t>]</a:t>
            </a:r>
          </a:p>
        </p:txBody>
      </p:sp>
      <p:sp>
        <p:nvSpPr>
          <p:cNvPr id="6" name="Speech Bubble: Rectangle with Corners Rounded 5">
            <a:extLst>
              <a:ext uri="{FF2B5EF4-FFF2-40B4-BE49-F238E27FC236}">
                <a16:creationId xmlns:a16="http://schemas.microsoft.com/office/drawing/2014/main" id="{BC356F30-650F-0E4D-DEE3-0B2E66CB86FE}"/>
              </a:ext>
            </a:extLst>
          </p:cNvPr>
          <p:cNvSpPr/>
          <p:nvPr/>
        </p:nvSpPr>
        <p:spPr>
          <a:xfrm>
            <a:off x="4812159" y="6026087"/>
            <a:ext cx="2607339" cy="731313"/>
          </a:xfrm>
          <a:prstGeom prst="wedgeRoundRectCallout">
            <a:avLst>
              <a:gd name="adj1" fmla="val -43252"/>
              <a:gd name="adj2" fmla="val -8337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1" dirty="0"/>
              <a:t>b = {6} </a:t>
            </a:r>
            <a:r>
              <a:rPr lang="en-US" dirty="0"/>
              <a:t>is the result of the update with </a:t>
            </a:r>
            <a:r>
              <a:rPr lang="en-US" i="1" dirty="0"/>
              <a:t>o = [B, Dirty]</a:t>
            </a:r>
          </a:p>
        </p:txBody>
      </p:sp>
      <p:grpSp>
        <p:nvGrpSpPr>
          <p:cNvPr id="7" name="Group 6">
            <a:extLst>
              <a:ext uri="{FF2B5EF4-FFF2-40B4-BE49-F238E27FC236}">
                <a16:creationId xmlns:a16="http://schemas.microsoft.com/office/drawing/2014/main" id="{78CF469B-7543-5D0C-2EFF-571049549BE5}"/>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8" name="Picture 4" descr="vacuum2-environment">
              <a:extLst>
                <a:ext uri="{FF2B5EF4-FFF2-40B4-BE49-F238E27FC236}">
                  <a16:creationId xmlns:a16="http://schemas.microsoft.com/office/drawing/2014/main" id="{9D24A022-8B80-9B34-40AA-F9CD8129FD82}"/>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0DF7592B-D0EB-5BB5-56D7-162889CDD8D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grpSp>
        <p:nvGrpSpPr>
          <p:cNvPr id="31" name="Group 30">
            <a:extLst>
              <a:ext uri="{FF2B5EF4-FFF2-40B4-BE49-F238E27FC236}">
                <a16:creationId xmlns:a16="http://schemas.microsoft.com/office/drawing/2014/main" id="{96534D5B-F35D-72F5-AF82-39AD3CCA02A7}"/>
              </a:ext>
            </a:extLst>
          </p:cNvPr>
          <p:cNvGrpSpPr/>
          <p:nvPr/>
        </p:nvGrpSpPr>
        <p:grpSpPr>
          <a:xfrm>
            <a:off x="533399" y="2514600"/>
            <a:ext cx="8353308" cy="3314343"/>
            <a:chOff x="533399" y="2514600"/>
            <a:chExt cx="8353308" cy="3314343"/>
          </a:xfrm>
        </p:grpSpPr>
        <p:grpSp>
          <p:nvGrpSpPr>
            <p:cNvPr id="11" name="Group 10" descr="Figure of an AND-OR Tree.">
              <a:extLst>
                <a:ext uri="{FF2B5EF4-FFF2-40B4-BE49-F238E27FC236}">
                  <a16:creationId xmlns:a16="http://schemas.microsoft.com/office/drawing/2014/main" id="{B3F1A244-F1A3-8522-2044-49C1A2ADC80F}"/>
                </a:ext>
              </a:extLst>
            </p:cNvPr>
            <p:cNvGrpSpPr/>
            <p:nvPr/>
          </p:nvGrpSpPr>
          <p:grpSpPr>
            <a:xfrm>
              <a:off x="533399" y="2514600"/>
              <a:ext cx="8353308" cy="3314343"/>
              <a:chOff x="533399" y="2514600"/>
              <a:chExt cx="8353308" cy="3314343"/>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13" name="Rectangle 12">
                <a:extLst>
                  <a:ext uri="{FF2B5EF4-FFF2-40B4-BE49-F238E27FC236}">
                    <a16:creationId xmlns:a16="http://schemas.microsoft.com/office/drawing/2014/main" id="{B4941423-AB1C-4666-9F27-F29FFFADFD5A}"/>
                  </a:ext>
                </a:extLst>
              </p:cNvPr>
              <p:cNvSpPr/>
              <p:nvPr/>
            </p:nvSpPr>
            <p:spPr>
              <a:xfrm>
                <a:off x="7419498" y="4433888"/>
                <a:ext cx="1435100" cy="671511"/>
              </a:xfrm>
              <a:prstGeom prst="rect">
                <a:avLst/>
              </a:prstGeom>
              <a:solidFill>
                <a:srgbClr val="7030A0">
                  <a:alpha val="7843"/>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3002904-EC0A-42E1-8B4E-3165D9A349B9}"/>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D8C82DCC-B37A-4B84-8659-8C6CCFE0E65D}"/>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C0D77DE8-AA0D-4A55-A357-D6E2295F823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7107D780-4884-4BE8-9596-2CF831F32987}"/>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D5BDC666-59F2-4DA5-87B7-311CEDA56EBE}"/>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7BEE92C8-0BF8-4674-AAD0-F33352146E4D}"/>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7D728E31-62E6-45E8-8BFA-F5445BDB536C}"/>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ABCAB613-601B-47FB-89A3-6A8A55BC2354}"/>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20BD2-8063-4F23-8315-7099A3631478}"/>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EA8FB-1F00-4A4B-9CF1-CAE2E8DEB8D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6" name="Arrow: Right 25">
                <a:extLst>
                  <a:ext uri="{FF2B5EF4-FFF2-40B4-BE49-F238E27FC236}">
                    <a16:creationId xmlns:a16="http://schemas.microsoft.com/office/drawing/2014/main" id="{2FDB1899-3349-4CEC-A9C1-CD174D03A15C}"/>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A13F12A0-22C3-4F15-B2F1-FD7A58CA0D20}"/>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28" name="Arrow: Right 27">
                <a:extLst>
                  <a:ext uri="{FF2B5EF4-FFF2-40B4-BE49-F238E27FC236}">
                    <a16:creationId xmlns:a16="http://schemas.microsoft.com/office/drawing/2014/main" id="{8EEEAC75-7EF8-4397-8826-531143CCD5F7}"/>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29" name="Arrow: Right 28">
                <a:extLst>
                  <a:ext uri="{FF2B5EF4-FFF2-40B4-BE49-F238E27FC236}">
                    <a16:creationId xmlns:a16="http://schemas.microsoft.com/office/drawing/2014/main" id="{1F2D30DD-23D1-4256-A4BB-A81C76C82106}"/>
                  </a:ext>
                </a:extLst>
              </p:cNvPr>
              <p:cNvSpPr/>
              <p:nvPr/>
            </p:nvSpPr>
            <p:spPr>
              <a:xfrm rot="5400000">
                <a:off x="573026" y="52943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B6D2093E-389B-45D2-9E5D-C37B6563918B}"/>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F414CE-F252-4E1F-ACD7-2665E3AC2AF7}"/>
                  </a:ext>
                </a:extLst>
              </p:cNvPr>
              <p:cNvCxnSpPr>
                <a:cxnSpLocks/>
              </p:cNvCxnSpPr>
              <p:nvPr/>
            </p:nvCxnSpPr>
            <p:spPr>
              <a:xfrm>
                <a:off x="8206063" y="4213702"/>
                <a:ext cx="0" cy="4722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235B935-1D94-87C9-4866-183BC71B1008}"/>
                  </a:ext>
                </a:extLst>
              </p:cNvPr>
              <p:cNvSpPr/>
              <p:nvPr/>
            </p:nvSpPr>
            <p:spPr>
              <a:xfrm>
                <a:off x="7383403" y="3786189"/>
                <a:ext cx="1503304" cy="13992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30" name="TextBox 29">
              <a:extLst>
                <a:ext uri="{FF2B5EF4-FFF2-40B4-BE49-F238E27FC236}">
                  <a16:creationId xmlns:a16="http://schemas.microsoft.com/office/drawing/2014/main" id="{CA856504-8C4A-1A90-AA48-717024DB2FFF}"/>
                </a:ext>
              </a:extLst>
            </p:cNvPr>
            <p:cNvSpPr txBox="1"/>
            <p:nvPr/>
          </p:nvSpPr>
          <p:spPr>
            <a:xfrm>
              <a:off x="7593316" y="4246245"/>
              <a:ext cx="738475" cy="369332"/>
            </a:xfrm>
            <a:prstGeom prst="rect">
              <a:avLst/>
            </a:prstGeom>
            <a:noFill/>
          </p:spPr>
          <p:txBody>
            <a:bodyPr wrap="square">
              <a:spAutoFit/>
            </a:bodyPr>
            <a:lstStyle/>
            <a:p>
              <a:r>
                <a:rPr lang="en-US" sz="1800" b="1" i="1" dirty="0">
                  <a:solidFill>
                    <a:srgbClr val="FF0000"/>
                  </a:solidFill>
                </a:rPr>
                <a:t>Suck</a:t>
              </a:r>
              <a:endParaRPr lang="en-US" dirty="0"/>
            </a:p>
          </p:txBody>
        </p:sp>
      </p:grpSp>
    </p:spTree>
    <p:extLst>
      <p:ext uri="{BB962C8B-B14F-4D97-AF65-F5344CB8AC3E}">
        <p14:creationId xmlns:p14="http://schemas.microsoft.com/office/powerpoint/2010/main" val="226037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AB63A-583D-4BBD-914A-0A8056D0F4A2}"/>
              </a:ext>
            </a:extLst>
          </p:cNvPr>
          <p:cNvSpPr>
            <a:spLocks noGrp="1"/>
          </p:cNvSpPr>
          <p:nvPr>
            <p:ph type="title"/>
          </p:nvPr>
        </p:nvSpPr>
        <p:spPr/>
        <p:txBody>
          <a:bodyPr/>
          <a:lstStyle/>
          <a:p>
            <a:r>
              <a:rPr lang="en-US" dirty="0"/>
              <a:t>Sources and Consequence </a:t>
            </a:r>
            <a:br>
              <a:rPr lang="en-US" dirty="0"/>
            </a:br>
            <a:r>
              <a:rPr lang="en-US" dirty="0"/>
              <a:t>of Uncertainty</a:t>
            </a:r>
          </a:p>
        </p:txBody>
      </p:sp>
      <p:sp>
        <p:nvSpPr>
          <p:cNvPr id="5" name="Content Placeholder 4">
            <a:extLst>
              <a:ext uri="{FF2B5EF4-FFF2-40B4-BE49-F238E27FC236}">
                <a16:creationId xmlns:a16="http://schemas.microsoft.com/office/drawing/2014/main" id="{3C1F6EBF-AF35-4215-9C0C-E67FFF86834E}"/>
              </a:ext>
            </a:extLst>
          </p:cNvPr>
          <p:cNvSpPr>
            <a:spLocks noGrp="1"/>
          </p:cNvSpPr>
          <p:nvPr>
            <p:ph idx="1"/>
          </p:nvPr>
        </p:nvSpPr>
        <p:spPr/>
        <p:txBody>
          <a:bodyPr>
            <a:normAutofit fontScale="62500" lnSpcReduction="20000"/>
          </a:bodyPr>
          <a:lstStyle/>
          <a:p>
            <a:pPr marL="0" indent="0">
              <a:buNone/>
            </a:pPr>
            <a:r>
              <a:rPr lang="en-US" b="1" dirty="0"/>
              <a:t>Sources</a:t>
            </a:r>
            <a:r>
              <a:rPr lang="en-US" dirty="0"/>
              <a:t>: The environment may be</a:t>
            </a:r>
          </a:p>
          <a:p>
            <a:r>
              <a:rPr lang="en-US" b="1" dirty="0">
                <a:solidFill>
                  <a:srgbClr val="FF0000"/>
                </a:solidFill>
              </a:rPr>
              <a:t>Not fully observable</a:t>
            </a:r>
            <a:r>
              <a:rPr lang="en-US" dirty="0"/>
              <a:t>: The agent may be uncertain about its current state.</a:t>
            </a:r>
          </a:p>
          <a:p>
            <a:r>
              <a:rPr lang="en-US" b="1" dirty="0">
                <a:solidFill>
                  <a:srgbClr val="FF0000"/>
                </a:solidFill>
              </a:rPr>
              <a:t>Stochastic (transition function)</a:t>
            </a:r>
            <a:r>
              <a:rPr lang="en-US" dirty="0"/>
              <a:t>: The agent may not be able to perfectly predict the outcome of its actions. </a:t>
            </a:r>
            <a:br>
              <a:rPr lang="en-US" dirty="0"/>
            </a:br>
            <a:br>
              <a:rPr lang="en-US" dirty="0"/>
            </a:br>
            <a:endParaRPr lang="en-US" dirty="0"/>
          </a:p>
          <a:p>
            <a:pPr marL="0" indent="0">
              <a:buNone/>
            </a:pPr>
            <a:r>
              <a:rPr lang="en-US" b="1" dirty="0"/>
              <a:t>Consequences</a:t>
            </a:r>
            <a:r>
              <a:rPr lang="en-US" dirty="0"/>
              <a:t>:</a:t>
            </a:r>
          </a:p>
          <a:p>
            <a:pPr marL="514350" indent="-514350">
              <a:buFont typeface="+mj-lt"/>
              <a:buAutoNum type="arabicPeriod"/>
            </a:pPr>
            <a:r>
              <a:rPr lang="en-US" dirty="0"/>
              <a:t>The agent needs to keep track of all the states it could be in. </a:t>
            </a:r>
            <a:br>
              <a:rPr lang="en-US" dirty="0"/>
            </a:br>
            <a:r>
              <a:rPr lang="en-US" dirty="0"/>
              <a:t>This set is called a </a:t>
            </a:r>
            <a:r>
              <a:rPr lang="en-US" b="1" i="1" dirty="0">
                <a:solidFill>
                  <a:srgbClr val="FF0000"/>
                </a:solidFill>
              </a:rPr>
              <a:t>belief state.</a:t>
            </a:r>
            <a:br>
              <a:rPr lang="en-US" b="1" i="1" dirty="0">
                <a:solidFill>
                  <a:srgbClr val="FF0000"/>
                </a:solidFill>
              </a:rPr>
            </a:br>
            <a:endParaRPr lang="en-US" dirty="0"/>
          </a:p>
          <a:p>
            <a:pPr marL="514350" indent="-514350">
              <a:buFont typeface="+mj-lt"/>
              <a:buAutoNum type="arabicPeriod"/>
            </a:pPr>
            <a:r>
              <a:rPr lang="en-US" dirty="0"/>
              <a:t>A fixed precomputed plan (sequence of actions) does not work for stochastic transition functions, but a </a:t>
            </a:r>
            <a:br>
              <a:rPr lang="en-US" dirty="0"/>
            </a:br>
            <a:br>
              <a:rPr lang="en-US" dirty="0"/>
            </a:br>
            <a:r>
              <a:rPr lang="en-US" dirty="0"/>
              <a:t>  </a:t>
            </a:r>
            <a:r>
              <a:rPr lang="en-US" b="1" i="1" dirty="0">
                <a:solidFill>
                  <a:srgbClr val="FF0000"/>
                </a:solidFill>
              </a:rPr>
              <a:t>conditional plan (also called strategy or policy) </a:t>
            </a:r>
            <a:br>
              <a:rPr lang="en-US" b="1" i="1" dirty="0">
                <a:solidFill>
                  <a:srgbClr val="FF0000"/>
                </a:solidFill>
              </a:rPr>
            </a:br>
            <a:br>
              <a:rPr lang="en-US" b="1" i="1" dirty="0">
                <a:solidFill>
                  <a:srgbClr val="FF0000"/>
                </a:solidFill>
              </a:rPr>
            </a:br>
            <a:r>
              <a:rPr lang="en-US" dirty="0"/>
              <a:t>that depends on percepts is needed.</a:t>
            </a:r>
          </a:p>
        </p:txBody>
      </p:sp>
    </p:spTree>
    <p:extLst>
      <p:ext uri="{BB962C8B-B14F-4D97-AF65-F5344CB8AC3E}">
        <p14:creationId xmlns:p14="http://schemas.microsoft.com/office/powerpoint/2010/main" val="106880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89E0B-9553-41BC-905E-02092AA597D9}"/>
              </a:ext>
            </a:extLst>
          </p:cNvPr>
          <p:cNvSpPr>
            <a:spLocks noGrp="1"/>
          </p:cNvSpPr>
          <p:nvPr>
            <p:ph type="title"/>
          </p:nvPr>
        </p:nvSpPr>
        <p:spPr>
          <a:xfrm>
            <a:off x="628650" y="365126"/>
            <a:ext cx="5314950" cy="1325563"/>
          </a:xfrm>
        </p:spPr>
        <p:txBody>
          <a:bodyPr>
            <a:noAutofit/>
          </a:bodyPr>
          <a:lstStyle/>
          <a:p>
            <a:r>
              <a:rPr lang="en-US" sz="3600" dirty="0"/>
              <a:t>State Estimation and </a:t>
            </a:r>
            <a:br>
              <a:rPr lang="en-US" sz="3600" dirty="0"/>
            </a:br>
            <a:r>
              <a:rPr lang="en-US" sz="3600" dirty="0"/>
              <a:t>Approximate Belief States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05D55-479C-478C-93E1-43A247B9C574}"/>
                  </a:ext>
                </a:extLst>
              </p:cNvPr>
              <p:cNvSpPr>
                <a:spLocks noGrp="1"/>
              </p:cNvSpPr>
              <p:nvPr>
                <p:ph idx="1"/>
              </p:nvPr>
            </p:nvSpPr>
            <p:spPr>
              <a:xfrm>
                <a:off x="633730" y="1929922"/>
                <a:ext cx="7886700" cy="4470877"/>
              </a:xfrm>
            </p:spPr>
            <p:txBody>
              <a:bodyPr>
                <a:normAutofit fontScale="62500" lnSpcReduction="20000"/>
              </a:bodyPr>
              <a:lstStyle/>
              <a:p>
                <a:r>
                  <a:rPr lang="en-US" dirty="0"/>
                  <a:t>Agents choose an </a:t>
                </a:r>
                <a:r>
                  <a:rPr lang="en-US" b="1" dirty="0"/>
                  <a:t>action</a:t>
                </a:r>
                <a:r>
                  <a:rPr lang="en-US" dirty="0"/>
                  <a:t> and then receive an </a:t>
                </a:r>
                <a:r>
                  <a:rPr lang="en-US" b="1" dirty="0"/>
                  <a:t>observation</a:t>
                </a:r>
                <a:r>
                  <a:rPr lang="en-US" dirty="0"/>
                  <a:t> from the environment.</a:t>
                </a:r>
              </a:p>
              <a:p>
                <a:r>
                  <a:rPr lang="en-US" dirty="0"/>
                  <a:t>The agent keeps track of its belief state using the following update:</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𝑈𝑝𝑑𝑎𝑡𝑒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𝑃𝑟𝑒𝑑𝑖𝑐𝑡</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𝑜</m:t>
                          </m:r>
                        </m:e>
                      </m:d>
                    </m:oMath>
                  </m:oMathPara>
                </a14:m>
                <a:endParaRPr lang="en-US" b="0" dirty="0"/>
              </a:p>
              <a:p>
                <a:pPr marL="0" indent="0">
                  <a:buNone/>
                </a:pPr>
                <a:endParaRPr lang="en-US" dirty="0"/>
              </a:p>
              <a:p>
                <a:r>
                  <a:rPr lang="en-US" dirty="0"/>
                  <a:t>This process is often called</a:t>
                </a:r>
              </a:p>
              <a:p>
                <a:pPr lvl="1"/>
                <a:r>
                  <a:rPr lang="en-US" sz="2900" b="1" dirty="0"/>
                  <a:t>monitoring</a:t>
                </a:r>
                <a:r>
                  <a:rPr lang="en-US" sz="2900" dirty="0"/>
                  <a:t>,</a:t>
                </a:r>
              </a:p>
              <a:p>
                <a:pPr lvl="1"/>
                <a:r>
                  <a:rPr lang="en-US" sz="2900" b="1" dirty="0"/>
                  <a:t>filtering</a:t>
                </a:r>
                <a:r>
                  <a:rPr lang="en-US" sz="2900" dirty="0"/>
                  <a:t>, or</a:t>
                </a:r>
              </a:p>
              <a:p>
                <a:pPr lvl="1"/>
                <a:r>
                  <a:rPr lang="en-US" sz="2900" b="1" dirty="0"/>
                  <a:t>state estimation</a:t>
                </a:r>
                <a:r>
                  <a:rPr lang="en-US" sz="2900" dirty="0"/>
                  <a:t>.</a:t>
                </a:r>
              </a:p>
              <a:p>
                <a:pPr lvl="1"/>
                <a:endParaRPr lang="en-US" dirty="0"/>
              </a:p>
              <a:p>
                <a:pPr>
                  <a:lnSpc>
                    <a:spcPct val="120000"/>
                  </a:lnSpc>
                </a:pPr>
                <a:r>
                  <a:rPr lang="en-US" b="1" dirty="0"/>
                  <a:t>Issue: </a:t>
                </a:r>
                <a:r>
                  <a:rPr lang="en-US" dirty="0"/>
                  <a:t>The agent needs to be able to update its belief state following observations in </a:t>
                </a:r>
                <a:r>
                  <a:rPr lang="en-US" b="1" dirty="0"/>
                  <a:t>real time</a:t>
                </a:r>
                <a:r>
                  <a:rPr lang="en-US" dirty="0"/>
                  <a:t>! For many practical applications, there is only time to compute an </a:t>
                </a:r>
                <a:r>
                  <a:rPr lang="en-US" b="1" dirty="0"/>
                  <a:t>approximate belief state! </a:t>
                </a:r>
                <a:r>
                  <a:rPr lang="en-US" dirty="0"/>
                  <a:t>Such approximations are commonly used in control theory and reinforcement learning.</a:t>
                </a:r>
                <a:endParaRPr lang="en-US" b="1" dirty="0"/>
              </a:p>
            </p:txBody>
          </p:sp>
        </mc:Choice>
        <mc:Fallback xmlns="">
          <p:sp>
            <p:nvSpPr>
              <p:cNvPr id="3" name="Content Placeholder 2">
                <a:extLst>
                  <a:ext uri="{FF2B5EF4-FFF2-40B4-BE49-F238E27FC236}">
                    <a16:creationId xmlns:a16="http://schemas.microsoft.com/office/drawing/2014/main" id="{E0905D55-479C-478C-93E1-43A247B9C574}"/>
                  </a:ext>
                </a:extLst>
              </p:cNvPr>
              <p:cNvSpPr>
                <a:spLocks noGrp="1" noRot="1" noChangeAspect="1" noMove="1" noResize="1" noEditPoints="1" noAdjustHandles="1" noChangeArrowheads="1" noChangeShapeType="1" noTextEdit="1"/>
              </p:cNvSpPr>
              <p:nvPr>
                <p:ph idx="1"/>
              </p:nvPr>
            </p:nvSpPr>
            <p:spPr>
              <a:xfrm>
                <a:off x="633730" y="1929922"/>
                <a:ext cx="7886700" cy="4470877"/>
              </a:xfrm>
              <a:blipFill>
                <a:blip r:embed="rId2"/>
                <a:stretch>
                  <a:fillRect l="-541" t="-2319" r="-464"/>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C911548-95D1-AAB9-8418-52BB9C9FB662}"/>
              </a:ext>
              <a:ext uri="{C183D7F6-B498-43B3-948B-1728B52AA6E4}">
                <adec:decorative xmlns:adec="http://schemas.microsoft.com/office/drawing/2017/decorative" val="1"/>
              </a:ext>
            </a:extLst>
          </p:cNvPr>
          <p:cNvGrpSpPr/>
          <p:nvPr/>
        </p:nvGrpSpPr>
        <p:grpSpPr>
          <a:xfrm>
            <a:off x="6248400" y="105570"/>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DD8125-3192-0391-DCBE-EF7449DE8D7C}"/>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471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14">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6">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542359" y="0"/>
            <a:ext cx="3601641"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28" name="Freeform: Shape 18">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85184"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23E4A02A-EB10-4AC6-B332-BCB38243C263}"/>
              </a:ext>
              <a:ext uri="{C183D7F6-B498-43B3-948B-1728B52AA6E4}">
                <adec:decorative xmlns:adec="http://schemas.microsoft.com/office/drawing/2017/decorative" val="1"/>
              </a:ext>
            </a:extLst>
          </p:cNvPr>
          <p:cNvGrpSpPr/>
          <p:nvPr/>
        </p:nvGrpSpPr>
        <p:grpSpPr>
          <a:xfrm>
            <a:off x="573788" y="1235357"/>
            <a:ext cx="4417405" cy="4403442"/>
            <a:chOff x="6545179" y="2923674"/>
            <a:chExt cx="2132096" cy="2125357"/>
          </a:xfrm>
          <a:solidFill>
            <a:srgbClr val="595959">
              <a:alpha val="60000"/>
            </a:srgbClr>
          </a:solidFill>
        </p:grpSpPr>
        <p:pic>
          <p:nvPicPr>
            <p:cNvPr id="7" name="Picture 6" descr="8puzzle">
              <a:extLst>
                <a:ext uri="{FF2B5EF4-FFF2-40B4-BE49-F238E27FC236}">
                  <a16:creationId xmlns:a16="http://schemas.microsoft.com/office/drawing/2014/main" id="{8CAEE922-C4DD-463A-856E-5CBAE57933F1}"/>
                </a:ext>
              </a:extLst>
            </p:cNvPr>
            <p:cNvPicPr>
              <a:picLocks noChangeAspect="1" noChangeArrowheads="1"/>
            </p:cNvPicPr>
            <p:nvPr/>
          </p:nvPicPr>
          <p:blipFill rotWithShape="1">
            <a:blip r:embed="rId2"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474DA2B6-C660-48B6-B9DD-BCCA7196377F}"/>
                </a:ext>
              </a:extLst>
            </p:cNvPr>
            <p:cNvSpPr/>
            <p:nvPr/>
          </p:nvSpPr>
          <p:spPr>
            <a:xfrm>
              <a:off x="6545179" y="2923674"/>
              <a:ext cx="2132096" cy="2125357"/>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6012480" y="662400"/>
            <a:ext cx="2750520" cy="2766600"/>
          </a:xfrm>
        </p:spPr>
        <p:txBody>
          <a:bodyPr vert="horz" lIns="91440" tIns="45720" rIns="91440" bIns="45720" rtlCol="0" anchor="t">
            <a:normAutofit fontScale="90000"/>
          </a:bodyPr>
          <a:lstStyle/>
          <a:p>
            <a:r>
              <a:rPr lang="en-US" sz="4400" kern="1200" dirty="0">
                <a:latin typeface="+mj-lt"/>
                <a:ea typeface="+mj-ea"/>
                <a:cs typeface="+mj-cs"/>
              </a:rPr>
              <a:t>Case Study: </a:t>
            </a:r>
            <a:br>
              <a:rPr lang="en-US" sz="4400" kern="1200" dirty="0">
                <a:latin typeface="+mj-lt"/>
                <a:ea typeface="+mj-ea"/>
                <a:cs typeface="+mj-cs"/>
              </a:rPr>
            </a:br>
            <a:br>
              <a:rPr lang="en-US" sz="4400" kern="1200" dirty="0">
                <a:latin typeface="+mj-lt"/>
                <a:ea typeface="+mj-ea"/>
                <a:cs typeface="+mj-cs"/>
              </a:rPr>
            </a:br>
            <a:r>
              <a:rPr lang="en-US" sz="4400" dirty="0"/>
              <a:t>Partially Observable 8-Puzzle</a:t>
            </a:r>
            <a:endParaRPr lang="en-US" sz="4400" kern="1200" dirty="0">
              <a:solidFill>
                <a:schemeClr val="tx1"/>
              </a:solidFill>
              <a:latin typeface="+mj-lt"/>
              <a:ea typeface="+mj-ea"/>
              <a:cs typeface="+mj-cs"/>
            </a:endParaRPr>
          </a:p>
        </p:txBody>
      </p:sp>
    </p:spTree>
    <p:extLst>
      <p:ext uri="{BB962C8B-B14F-4D97-AF65-F5344CB8AC3E}">
        <p14:creationId xmlns:p14="http://schemas.microsoft.com/office/powerpoint/2010/main" val="1616816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7B07A-CDE1-4DA3-B6DB-01E392AB2EC5}"/>
              </a:ext>
            </a:extLst>
          </p:cNvPr>
          <p:cNvSpPr>
            <a:spLocks noGrp="1"/>
          </p:cNvSpPr>
          <p:nvPr>
            <p:ph type="title"/>
          </p:nvPr>
        </p:nvSpPr>
        <p:spPr>
          <a:xfrm>
            <a:off x="628650" y="365126"/>
            <a:ext cx="4933950" cy="1325563"/>
          </a:xfrm>
        </p:spPr>
        <p:txBody>
          <a:bodyPr/>
          <a:lstStyle/>
          <a:p>
            <a:r>
              <a:rPr lang="en-US" dirty="0"/>
              <a:t>Partially Observable 8-Puzzle</a:t>
            </a:r>
          </a:p>
        </p:txBody>
      </p:sp>
      <p:sp>
        <p:nvSpPr>
          <p:cNvPr id="5" name="Content Placeholder 4">
            <a:extLst>
              <a:ext uri="{FF2B5EF4-FFF2-40B4-BE49-F238E27FC236}">
                <a16:creationId xmlns:a16="http://schemas.microsoft.com/office/drawing/2014/main" id="{0C883E69-33D5-4952-8BA7-5015B56799C3}"/>
              </a:ext>
            </a:extLst>
          </p:cNvPr>
          <p:cNvSpPr>
            <a:spLocks noGrp="1"/>
          </p:cNvSpPr>
          <p:nvPr>
            <p:ph idx="1"/>
          </p:nvPr>
        </p:nvSpPr>
        <p:spPr>
          <a:xfrm>
            <a:off x="628649" y="1825625"/>
            <a:ext cx="5848351" cy="4346575"/>
          </a:xfrm>
        </p:spPr>
        <p:txBody>
          <a:bodyPr>
            <a:normAutofit fontScale="77500" lnSpcReduction="20000"/>
          </a:bodyPr>
          <a:lstStyle/>
          <a:p>
            <a:pPr marL="0" indent="0">
              <a:buNone/>
            </a:pPr>
            <a:r>
              <a:rPr lang="en-US" dirty="0"/>
              <a:t>Give a problem description for this problem.</a:t>
            </a:r>
          </a:p>
          <a:p>
            <a:pPr marL="0" indent="0">
              <a:buNone/>
            </a:pPr>
            <a:endParaRPr lang="en-US" dirty="0"/>
          </a:p>
          <a:p>
            <a:pPr lvl="1"/>
            <a:r>
              <a:rPr lang="en-US" dirty="0"/>
              <a:t>States:</a:t>
            </a:r>
          </a:p>
          <a:p>
            <a:pPr lvl="1"/>
            <a:r>
              <a:rPr lang="en-US" dirty="0"/>
              <a:t>Initial state:</a:t>
            </a:r>
          </a:p>
          <a:p>
            <a:pPr lvl="1"/>
            <a:r>
              <a:rPr lang="en-US" dirty="0"/>
              <a:t>Actions:</a:t>
            </a:r>
          </a:p>
          <a:p>
            <a:pPr lvl="1"/>
            <a:r>
              <a:rPr lang="en-US" dirty="0"/>
              <a:t>Transition model:</a:t>
            </a:r>
          </a:p>
          <a:p>
            <a:pPr lvl="1"/>
            <a:r>
              <a:rPr lang="en-US" dirty="0"/>
              <a:t>Goal test:</a:t>
            </a:r>
          </a:p>
          <a:p>
            <a:pPr lvl="1"/>
            <a:r>
              <a:rPr lang="en-US" dirty="0"/>
              <a:t>Percept function:</a:t>
            </a:r>
          </a:p>
          <a:p>
            <a:pPr marL="0" indent="0">
              <a:buNone/>
            </a:pPr>
            <a:endParaRPr lang="en-US" dirty="0"/>
          </a:p>
          <a:p>
            <a:pPr marL="0" indent="0">
              <a:buNone/>
            </a:pPr>
            <a:r>
              <a:rPr lang="en-US" dirty="0"/>
              <a:t>This problem can be solved using an AND-OR Tree, but is there an easier solution?</a:t>
            </a:r>
          </a:p>
          <a:p>
            <a:pPr marL="514350" indent="-514350">
              <a:buFont typeface="+mj-lt"/>
              <a:buAutoNum type="arabicPeriod"/>
            </a:pPr>
            <a:endParaRPr lang="en-US" dirty="0"/>
          </a:p>
          <a:p>
            <a:pPr marL="971550" lvl="1" indent="-514350">
              <a:buFont typeface="+mj-lt"/>
              <a:buAutoNum type="alphaLcPeriod"/>
            </a:pPr>
            <a:r>
              <a:rPr lang="en-US" dirty="0"/>
              <a:t>What type of agents would we use?</a:t>
            </a:r>
          </a:p>
          <a:p>
            <a:pPr marL="971550" lvl="1" indent="-514350">
              <a:buFont typeface="+mj-lt"/>
              <a:buAutoNum type="alphaLcPeriod"/>
            </a:pPr>
            <a:r>
              <a:rPr lang="en-US" dirty="0"/>
              <a:t>What algorithms can be used?</a:t>
            </a:r>
          </a:p>
        </p:txBody>
      </p:sp>
      <p:grpSp>
        <p:nvGrpSpPr>
          <p:cNvPr id="6" name="Group 5" descr="Picture of an 8-puzzle with only the top left tile visible.">
            <a:extLst>
              <a:ext uri="{FF2B5EF4-FFF2-40B4-BE49-F238E27FC236}">
                <a16:creationId xmlns:a16="http://schemas.microsoft.com/office/drawing/2014/main" id="{DBB5C5F6-68A3-4DD2-83AC-ED9499A064A3}"/>
              </a:ext>
            </a:extLst>
          </p:cNvPr>
          <p:cNvGrpSpPr/>
          <p:nvPr/>
        </p:nvGrpSpPr>
        <p:grpSpPr>
          <a:xfrm>
            <a:off x="6477000" y="349084"/>
            <a:ext cx="2177716" cy="2117558"/>
            <a:chOff x="6545179" y="2923674"/>
            <a:chExt cx="2177716" cy="2117558"/>
          </a:xfrm>
          <a:solidFill>
            <a:srgbClr val="595959">
              <a:alpha val="60000"/>
            </a:srgbClr>
          </a:solidFill>
        </p:grpSpPr>
        <p:pic>
          <p:nvPicPr>
            <p:cNvPr id="7" name="Picture 6" descr="8puzzle">
              <a:extLst>
                <a:ext uri="{FF2B5EF4-FFF2-40B4-BE49-F238E27FC236}">
                  <a16:creationId xmlns:a16="http://schemas.microsoft.com/office/drawing/2014/main" id="{5D73636E-CBBA-4DEE-846F-F1A0C6B3B493}"/>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AF8A80EB-E496-484B-8540-6335A0608DFF}"/>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3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3ABB505-77D3-8EFE-A2F7-FAD786D4BF8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l="6230" t="29688" r="20"/>
          <a:stretch>
            <a:fillRect/>
          </a:stretch>
        </p:blipFill>
        <p:spPr>
          <a:xfrm>
            <a:off x="20" y="10"/>
            <a:ext cx="9143980" cy="6857990"/>
          </a:xfrm>
          <a:prstGeom prst="rect">
            <a:avLst/>
          </a:prstGeom>
        </p:spPr>
      </p:pic>
      <p:sp>
        <p:nvSpPr>
          <p:cNvPr id="29" name="Rectangle 2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75865" y="-511"/>
            <a:ext cx="4592270" cy="9144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DF08FD7-3544-4ECB-9BBB-12B038B908A3}"/>
              </a:ext>
            </a:extLst>
          </p:cNvPr>
          <p:cNvSpPr>
            <a:spLocks noGrp="1"/>
          </p:cNvSpPr>
          <p:nvPr>
            <p:ph type="title"/>
          </p:nvPr>
        </p:nvSpPr>
        <p:spPr>
          <a:xfrm>
            <a:off x="303414" y="3091928"/>
            <a:ext cx="6808922" cy="2387600"/>
          </a:xfrm>
        </p:spPr>
        <p:txBody>
          <a:bodyPr vert="horz" lIns="91440" tIns="45720" rIns="91440" bIns="45720" rtlCol="0" anchor="b">
            <a:normAutofit/>
          </a:bodyPr>
          <a:lstStyle/>
          <a:p>
            <a:r>
              <a:rPr lang="en-US" sz="5700" b="1">
                <a:solidFill>
                  <a:schemeClr val="bg1"/>
                </a:solidFill>
                <a:effectLst>
                  <a:outerShdw blurRad="38100" dist="38100" dir="2700000" algn="tl">
                    <a:srgbClr val="000000">
                      <a:alpha val="43137"/>
                    </a:srgbClr>
                  </a:outerShdw>
                </a:effectLst>
              </a:rPr>
              <a:t>Exploration</a:t>
            </a:r>
          </a:p>
        </p:txBody>
      </p:sp>
      <p:sp>
        <p:nvSpPr>
          <p:cNvPr id="31" name="Rectangle: Rounded Corners 30">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03DE9B46-0040-4EF6-9C7A-E00DBC1C61C2}"/>
              </a:ext>
            </a:extLst>
          </p:cNvPr>
          <p:cNvSpPr>
            <a:spLocks noGrp="1"/>
          </p:cNvSpPr>
          <p:nvPr>
            <p:ph type="body" idx="1"/>
          </p:nvPr>
        </p:nvSpPr>
        <p:spPr>
          <a:xfrm>
            <a:off x="303414" y="5624945"/>
            <a:ext cx="6808922" cy="592975"/>
          </a:xfrm>
        </p:spPr>
        <p:txBody>
          <a:bodyPr vert="horz" lIns="91440" tIns="45720" rIns="91440" bIns="45720" rtlCol="0" anchor="ctr">
            <a:normAutofit fontScale="92500"/>
          </a:bodyPr>
          <a:lstStyle/>
          <a:p>
            <a:r>
              <a:rPr lang="en-US" sz="3200" dirty="0">
                <a:solidFill>
                  <a:schemeClr val="bg1"/>
                </a:solidFill>
              </a:rPr>
              <a:t>Unknown Environments and Online Search</a:t>
            </a:r>
          </a:p>
        </p:txBody>
      </p:sp>
    </p:spTree>
    <p:extLst>
      <p:ext uri="{BB962C8B-B14F-4D97-AF65-F5344CB8AC3E}">
        <p14:creationId xmlns:p14="http://schemas.microsoft.com/office/powerpoint/2010/main" val="252289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D66669-F88A-481D-B660-36D3D3B896F6}"/>
              </a:ext>
            </a:extLst>
          </p:cNvPr>
          <p:cNvSpPr>
            <a:spLocks noGrp="1"/>
          </p:cNvSpPr>
          <p:nvPr>
            <p:ph type="title"/>
          </p:nvPr>
        </p:nvSpPr>
        <p:spPr/>
        <p:txBody>
          <a:bodyPr/>
          <a:lstStyle/>
          <a:p>
            <a:r>
              <a:rPr lang="en-US" dirty="0"/>
              <a:t>Recap: Offline Search</a:t>
            </a:r>
          </a:p>
        </p:txBody>
      </p:sp>
      <p:sp>
        <p:nvSpPr>
          <p:cNvPr id="5" name="Content Placeholder 4">
            <a:extLst>
              <a:ext uri="{FF2B5EF4-FFF2-40B4-BE49-F238E27FC236}">
                <a16:creationId xmlns:a16="http://schemas.microsoft.com/office/drawing/2014/main" id="{36F2D4E4-8EDB-4A8F-BC83-2065F739A00B}"/>
              </a:ext>
            </a:extLst>
          </p:cNvPr>
          <p:cNvSpPr>
            <a:spLocks noGrp="1"/>
          </p:cNvSpPr>
          <p:nvPr>
            <p:ph idx="1"/>
          </p:nvPr>
        </p:nvSpPr>
        <p:spPr>
          <a:xfrm>
            <a:off x="628650" y="1828800"/>
            <a:ext cx="7886700" cy="4283073"/>
          </a:xfrm>
        </p:spPr>
        <p:txBody>
          <a:bodyPr>
            <a:normAutofit fontScale="85000" lnSpcReduction="20000"/>
          </a:bodyPr>
          <a:lstStyle/>
          <a:p>
            <a:r>
              <a:rPr lang="en-US" b="1" dirty="0"/>
              <a:t>Offline search aka planning</a:t>
            </a:r>
            <a:r>
              <a:rPr lang="en-US" dirty="0"/>
              <a:t>: Create a plan using the state space and the transition model before taking any action. </a:t>
            </a:r>
          </a:p>
          <a:p>
            <a:r>
              <a:rPr lang="en-US" dirty="0"/>
              <a:t>The </a:t>
            </a:r>
            <a:r>
              <a:rPr lang="en-US" b="1" dirty="0"/>
              <a:t>plan</a:t>
            </a:r>
            <a:r>
              <a:rPr lang="en-US" dirty="0"/>
              <a:t> can be </a:t>
            </a:r>
          </a:p>
          <a:p>
            <a:pPr lvl="1"/>
            <a:r>
              <a:rPr lang="en-US" b="1" dirty="0"/>
              <a:t>a sequence of actions, </a:t>
            </a:r>
            <a:r>
              <a:rPr lang="en-US" dirty="0"/>
              <a:t>or </a:t>
            </a:r>
          </a:p>
          <a:p>
            <a:pPr lvl="1"/>
            <a:r>
              <a:rPr lang="en-US" b="1" dirty="0"/>
              <a:t>a conditional plan</a:t>
            </a:r>
            <a:r>
              <a:rPr lang="en-US" dirty="0"/>
              <a:t> that uses observations to account for uncertainty or imperfect observability.</a:t>
            </a:r>
          </a:p>
          <a:p>
            <a:r>
              <a:rPr lang="en-US" dirty="0"/>
              <a:t>The agent plans using search with the known transition function to predict the consequence of actions. </a:t>
            </a:r>
          </a:p>
          <a:p>
            <a:endParaRPr lang="en-US" dirty="0"/>
          </a:p>
          <a:p>
            <a:r>
              <a:rPr lang="en-US" b="1" dirty="0"/>
              <a:t>Issue</a:t>
            </a:r>
            <a:r>
              <a:rPr lang="en-US" dirty="0"/>
              <a:t>: In an </a:t>
            </a:r>
            <a:r>
              <a:rPr lang="en-US" b="1" dirty="0"/>
              <a:t>unknown environment,</a:t>
            </a:r>
            <a:r>
              <a:rPr lang="en-US" dirty="0"/>
              <a:t> we do not know the transition function. </a:t>
            </a:r>
          </a:p>
          <a:p>
            <a:r>
              <a:rPr lang="en-US" dirty="0"/>
              <a:t>We cannot predict outcomes of actions; therefore, we cannot plan using offline search!</a:t>
            </a:r>
          </a:p>
        </p:txBody>
      </p:sp>
    </p:spTree>
    <p:extLst>
      <p:ext uri="{BB962C8B-B14F-4D97-AF65-F5344CB8AC3E}">
        <p14:creationId xmlns:p14="http://schemas.microsoft.com/office/powerpoint/2010/main" val="103667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0F393-6E74-0ADD-B143-6DA71FA0CC6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14B3D2-FCFF-919B-9551-421D6DBC98BC}"/>
              </a:ext>
            </a:extLst>
          </p:cNvPr>
          <p:cNvSpPr>
            <a:spLocks noGrp="1"/>
          </p:cNvSpPr>
          <p:nvPr>
            <p:ph type="title"/>
          </p:nvPr>
        </p:nvSpPr>
        <p:spPr/>
        <p:txBody>
          <a:bodyPr/>
          <a:lstStyle/>
          <a:p>
            <a:r>
              <a:rPr lang="en-US" dirty="0"/>
              <a:t>Online Search</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489EDE4-CF17-9191-0221-7A80A6169A78}"/>
                  </a:ext>
                </a:extLst>
              </p:cNvPr>
              <p:cNvSpPr>
                <a:spLocks noGrp="1"/>
              </p:cNvSpPr>
              <p:nvPr>
                <p:ph idx="1"/>
              </p:nvPr>
            </p:nvSpPr>
            <p:spPr>
              <a:xfrm>
                <a:off x="628650" y="1524001"/>
                <a:ext cx="7886700" cy="4648200"/>
              </a:xfrm>
            </p:spPr>
            <p:txBody>
              <a:bodyPr>
                <a:normAutofit fontScale="77500" lnSpcReduction="20000"/>
              </a:bodyPr>
              <a:lstStyle/>
              <a:p>
                <a:r>
                  <a:rPr lang="en-US" b="1" dirty="0"/>
                  <a:t>Online search </a:t>
                </a:r>
                <a:r>
                  <a:rPr lang="en-US" dirty="0"/>
                  <a:t>does not use planning! It explores the real world one action at a time. Offline prediction and update are replaced by “act” and “observe.” </a:t>
                </a:r>
              </a:p>
              <a:p>
                <a:pPr marL="0" indent="0">
                  <a:buNone/>
                </a:pPr>
                <a:endParaRPr lang="en-US" dirty="0"/>
              </a:p>
              <a:p>
                <a:endParaRPr lang="en-US" dirty="0"/>
              </a:p>
              <a:p>
                <a:endParaRPr lang="en-US" dirty="0"/>
              </a:p>
              <a:p>
                <a:endParaRPr lang="en-US" dirty="0"/>
              </a:p>
              <a:p>
                <a:r>
                  <a:rPr lang="en-US" dirty="0"/>
                  <a:t>Useful for</a:t>
                </a:r>
              </a:p>
              <a:p>
                <a:pPr lvl="1"/>
                <a:r>
                  <a:rPr lang="en-US" b="1" dirty="0"/>
                  <a:t>Unknown environment</a:t>
                </a:r>
                <a:r>
                  <a:rPr lang="en-US" dirty="0"/>
                  <a:t>: The agent has no complete model of how the environment works. It needs to explore an unknown state space and/or what actions do. I.e., it needs to </a:t>
                </a:r>
                <a:r>
                  <a:rPr lang="en-US" b="1" dirty="0"/>
                  <a:t>learn the transition function </a:t>
                </a:r>
                <a:br>
                  <a:rPr lang="en-US" b="1" dirty="0"/>
                </a:b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a:p>
                <a:pPr lvl="1"/>
                <a:r>
                  <a:rPr lang="en-US" b="1" dirty="0"/>
                  <a:t>Real-time problems</a:t>
                </a:r>
                <a:r>
                  <a:rPr lang="en-US" dirty="0"/>
                  <a:t>: When offline computation takes too long, and there is a penalty for sitting around and thinking.</a:t>
                </a:r>
              </a:p>
              <a:p>
                <a:pPr lvl="1"/>
                <a:r>
                  <a:rPr lang="en-US" b="1" dirty="0"/>
                  <a:t>Nondeterministic domain</a:t>
                </a:r>
                <a:r>
                  <a:rPr lang="en-US" dirty="0"/>
                  <a:t>: Conditional plans become very large. Only focus on what happens instead of planning for everything!</a:t>
                </a:r>
              </a:p>
            </p:txBody>
          </p:sp>
        </mc:Choice>
        <mc:Fallback xmlns="">
          <p:sp>
            <p:nvSpPr>
              <p:cNvPr id="5" name="Content Placeholder 4">
                <a:extLst>
                  <a:ext uri="{FF2B5EF4-FFF2-40B4-BE49-F238E27FC236}">
                    <a16:creationId xmlns:a16="http://schemas.microsoft.com/office/drawing/2014/main" id="{6489EDE4-CF17-9191-0221-7A80A6169A78}"/>
                  </a:ext>
                </a:extLst>
              </p:cNvPr>
              <p:cNvSpPr>
                <a:spLocks noGrp="1" noRot="1" noChangeAspect="1" noMove="1" noResize="1" noEditPoints="1" noAdjustHandles="1" noChangeArrowheads="1" noChangeShapeType="1" noTextEdit="1"/>
              </p:cNvSpPr>
              <p:nvPr>
                <p:ph idx="1"/>
              </p:nvPr>
            </p:nvSpPr>
            <p:spPr>
              <a:xfrm>
                <a:off x="628650" y="1524001"/>
                <a:ext cx="7886700" cy="4648200"/>
              </a:xfrm>
              <a:blipFill>
                <a:blip r:embed="rId2"/>
                <a:stretch>
                  <a:fillRect l="-850" t="-2752" r="-1005"/>
                </a:stretch>
              </a:blipFill>
            </p:spPr>
            <p:txBody>
              <a:bodyPr/>
              <a:lstStyle/>
              <a:p>
                <a:r>
                  <a:rPr lang="en-US">
                    <a:noFill/>
                  </a:rPr>
                  <a:t> </a:t>
                </a:r>
              </a:p>
            </p:txBody>
          </p:sp>
        </mc:Fallback>
      </mc:AlternateContent>
      <p:grpSp>
        <p:nvGrpSpPr>
          <p:cNvPr id="9" name="Group 8" descr="A sequence of act, observe, act, etc.">
            <a:extLst>
              <a:ext uri="{FF2B5EF4-FFF2-40B4-BE49-F238E27FC236}">
                <a16:creationId xmlns:a16="http://schemas.microsoft.com/office/drawing/2014/main" id="{A132169D-F6E1-B6C1-D3C7-25E966433B86}"/>
              </a:ext>
            </a:extLst>
          </p:cNvPr>
          <p:cNvGrpSpPr/>
          <p:nvPr/>
        </p:nvGrpSpPr>
        <p:grpSpPr>
          <a:xfrm>
            <a:off x="1236902" y="2463800"/>
            <a:ext cx="6670196" cy="990600"/>
            <a:chOff x="1524000" y="4318000"/>
            <a:chExt cx="6670196" cy="990600"/>
          </a:xfrm>
        </p:grpSpPr>
        <p:graphicFrame>
          <p:nvGraphicFramePr>
            <p:cNvPr id="7" name="Diagram 6">
              <a:extLst>
                <a:ext uri="{FF2B5EF4-FFF2-40B4-BE49-F238E27FC236}">
                  <a16:creationId xmlns:a16="http://schemas.microsoft.com/office/drawing/2014/main" id="{E7513F51-76E8-32C3-F495-C79C347C748C}"/>
                </a:ext>
              </a:extLst>
            </p:cNvPr>
            <p:cNvGraphicFramePr/>
            <p:nvPr/>
          </p:nvGraphicFramePr>
          <p:xfrm>
            <a:off x="1524000" y="4343400"/>
            <a:ext cx="6096000" cy="96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0E3501F0-6D88-24A9-511E-787FBC15EE0A}"/>
                </a:ext>
              </a:extLst>
            </p:cNvPr>
            <p:cNvSpPr txBox="1"/>
            <p:nvPr/>
          </p:nvSpPr>
          <p:spPr>
            <a:xfrm>
              <a:off x="7620000" y="4318000"/>
              <a:ext cx="574196" cy="769441"/>
            </a:xfrm>
            <a:prstGeom prst="rect">
              <a:avLst/>
            </a:prstGeom>
            <a:noFill/>
          </p:spPr>
          <p:txBody>
            <a:bodyPr wrap="none" rtlCol="0">
              <a:spAutoFit/>
            </a:bodyPr>
            <a:lstStyle/>
            <a:p>
              <a:r>
                <a:rPr lang="en-US" sz="4400" dirty="0"/>
                <a:t>…</a:t>
              </a:r>
            </a:p>
          </p:txBody>
        </p:sp>
      </p:grpSp>
    </p:spTree>
    <p:extLst>
      <p:ext uri="{BB962C8B-B14F-4D97-AF65-F5344CB8AC3E}">
        <p14:creationId xmlns:p14="http://schemas.microsoft.com/office/powerpoint/2010/main" val="163305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77CF-01C3-4042-9B1D-6090012DC6F8}"/>
              </a:ext>
            </a:extLst>
          </p:cNvPr>
          <p:cNvSpPr>
            <a:spLocks noGrp="1"/>
          </p:cNvSpPr>
          <p:nvPr>
            <p:ph type="title"/>
          </p:nvPr>
        </p:nvSpPr>
        <p:spPr/>
        <p:txBody>
          <a:bodyPr/>
          <a:lstStyle/>
          <a:p>
            <a:r>
              <a:rPr lang="en-US" dirty="0"/>
              <a:t>Design Considerations for</a:t>
            </a:r>
            <a:br>
              <a:rPr lang="en-US" dirty="0"/>
            </a:br>
            <a:r>
              <a:rPr lang="en-US" dirty="0"/>
              <a:t>Online Search</a:t>
            </a:r>
          </a:p>
        </p:txBody>
      </p:sp>
      <p:sp>
        <p:nvSpPr>
          <p:cNvPr id="3" name="Content Placeholder 2">
            <a:extLst>
              <a:ext uri="{FF2B5EF4-FFF2-40B4-BE49-F238E27FC236}">
                <a16:creationId xmlns:a16="http://schemas.microsoft.com/office/drawing/2014/main" id="{9F9BC170-BDB8-47E2-887E-CFAB6D558BF9}"/>
              </a:ext>
            </a:extLst>
          </p:cNvPr>
          <p:cNvSpPr>
            <a:spLocks noGrp="1"/>
          </p:cNvSpPr>
          <p:nvPr>
            <p:ph idx="1"/>
          </p:nvPr>
        </p:nvSpPr>
        <p:spPr/>
        <p:txBody>
          <a:bodyPr>
            <a:normAutofit fontScale="77500" lnSpcReduction="20000"/>
          </a:bodyPr>
          <a:lstStyle/>
          <a:p>
            <a:r>
              <a:rPr lang="en-US" b="1" dirty="0"/>
              <a:t>Knowledge</a:t>
            </a:r>
            <a:r>
              <a:rPr lang="en-US" dirty="0"/>
              <a:t>: What does the agent already know about the outcome of actions? E.g., </a:t>
            </a:r>
          </a:p>
          <a:p>
            <a:pPr lvl="1"/>
            <a:r>
              <a:rPr lang="en-US" sz="2200" dirty="0"/>
              <a:t>Does go north and then south lead to the same location?</a:t>
            </a:r>
          </a:p>
          <a:p>
            <a:pPr lvl="1"/>
            <a:r>
              <a:rPr lang="en-US" sz="2200" dirty="0"/>
              <a:t>Where are the walls in the maze?</a:t>
            </a:r>
          </a:p>
          <a:p>
            <a:pPr marL="0" indent="0">
              <a:buNone/>
            </a:pPr>
            <a:r>
              <a:rPr lang="en-US" sz="2600" dirty="0"/>
              <a:t>    Often a part or all of the transition function is unknown!</a:t>
            </a:r>
          </a:p>
          <a:p>
            <a:endParaRPr lang="en-US" b="1" dirty="0"/>
          </a:p>
          <a:p>
            <a:r>
              <a:rPr lang="en-US" b="1" dirty="0"/>
              <a:t>We need a safely explorable state space/world</a:t>
            </a:r>
            <a:r>
              <a:rPr lang="en-US" dirty="0"/>
              <a:t>: There are </a:t>
            </a:r>
            <a:r>
              <a:rPr lang="en-US" b="1" dirty="0">
                <a:solidFill>
                  <a:srgbClr val="FF0000"/>
                </a:solidFill>
              </a:rPr>
              <a:t>no irreversible actions</a:t>
            </a:r>
            <a:r>
              <a:rPr lang="en-US" b="1" dirty="0"/>
              <a:t> </a:t>
            </a:r>
            <a:r>
              <a:rPr lang="en-US" dirty="0"/>
              <a:t>(e.g., traps, cliffs) or the agent needs to be able to avoid these actions during exploration using percepts.</a:t>
            </a:r>
          </a:p>
          <a:p>
            <a:endParaRPr lang="en-US" dirty="0"/>
          </a:p>
          <a:p>
            <a:r>
              <a:rPr lang="en-US" b="1" dirty="0"/>
              <a:t>Exploration order is important</a:t>
            </a:r>
            <a:r>
              <a:rPr lang="en-US" dirty="0"/>
              <a:t>: Expanding nodes in </a:t>
            </a:r>
            <a:r>
              <a:rPr lang="en-US" b="1" dirty="0">
                <a:solidFill>
                  <a:srgbClr val="FF0000"/>
                </a:solidFill>
              </a:rPr>
              <a:t>local order </a:t>
            </a:r>
            <a:r>
              <a:rPr lang="en-US" dirty="0"/>
              <a:t>(= close by) is more efficient if you must execute the actions to get observations: Use depth-first search with backtracking instead of BFS or A* Search.</a:t>
            </a:r>
          </a:p>
          <a:p>
            <a:endParaRPr lang="en-US" dirty="0"/>
          </a:p>
          <a:p>
            <a:endParaRPr lang="en-US" dirty="0"/>
          </a:p>
        </p:txBody>
      </p:sp>
      <p:grpSp>
        <p:nvGrpSpPr>
          <p:cNvPr id="6" name="Group 5">
            <a:extLst>
              <a:ext uri="{FF2B5EF4-FFF2-40B4-BE49-F238E27FC236}">
                <a16:creationId xmlns:a16="http://schemas.microsoft.com/office/drawing/2014/main" id="{71071978-3C4A-E3E6-F25E-858A0EF1C414}"/>
              </a:ext>
            </a:extLst>
          </p:cNvPr>
          <p:cNvGrpSpPr/>
          <p:nvPr/>
        </p:nvGrpSpPr>
        <p:grpSpPr>
          <a:xfrm>
            <a:off x="7391400" y="2223759"/>
            <a:ext cx="1371600" cy="646331"/>
            <a:chOff x="7391400" y="2223759"/>
            <a:chExt cx="1371600" cy="646331"/>
          </a:xfrm>
        </p:grpSpPr>
        <p:sp>
          <p:nvSpPr>
            <p:cNvPr id="4" name="Right Brace 3">
              <a:extLst>
                <a:ext uri="{FF2B5EF4-FFF2-40B4-BE49-F238E27FC236}">
                  <a16:creationId xmlns:a16="http://schemas.microsoft.com/office/drawing/2014/main" id="{7B693761-FBBD-D145-99BA-01D704C3EA9A}"/>
                </a:ext>
                <a:ext uri="{C183D7F6-B498-43B3-948B-1728B52AA6E4}">
                  <adec:decorative xmlns:adec="http://schemas.microsoft.com/office/drawing/2017/decorative" val="1"/>
                </a:ext>
              </a:extLst>
            </p:cNvPr>
            <p:cNvSpPr/>
            <p:nvPr/>
          </p:nvSpPr>
          <p:spPr>
            <a:xfrm>
              <a:off x="7391400" y="2304366"/>
              <a:ext cx="152400" cy="5150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29D1851-3360-30C1-573B-EA4D9DCE1DE6}"/>
                </a:ext>
              </a:extLst>
            </p:cNvPr>
            <p:cNvSpPr txBox="1"/>
            <p:nvPr/>
          </p:nvSpPr>
          <p:spPr>
            <a:xfrm>
              <a:off x="7620000" y="2223759"/>
              <a:ext cx="1143000"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t>Transition function</a:t>
              </a:r>
            </a:p>
          </p:txBody>
        </p:sp>
      </p:grpSp>
    </p:spTree>
    <p:extLst>
      <p:ext uri="{BB962C8B-B14F-4D97-AF65-F5344CB8AC3E}">
        <p14:creationId xmlns:p14="http://schemas.microsoft.com/office/powerpoint/2010/main" val="8222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6802-F881-48BB-B947-245B8B743088}"/>
              </a:ext>
            </a:extLst>
          </p:cNvPr>
          <p:cNvSpPr>
            <a:spLocks noGrp="1"/>
          </p:cNvSpPr>
          <p:nvPr>
            <p:ph type="title"/>
          </p:nvPr>
        </p:nvSpPr>
        <p:spPr>
          <a:xfrm>
            <a:off x="628650" y="242878"/>
            <a:ext cx="7886700" cy="1325563"/>
          </a:xfrm>
        </p:spPr>
        <p:txBody>
          <a:bodyPr>
            <a:normAutofit/>
          </a:bodyPr>
          <a:lstStyle/>
          <a:p>
            <a:r>
              <a:rPr lang="en-US" sz="3600" dirty="0"/>
              <a:t>Online Search: A Model-based Reflex Agent to Learn the Transition Model</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A4CC798-F7CC-4932-9665-53EE83AC2773}"/>
                  </a:ext>
                </a:extLst>
              </p:cNvPr>
              <p:cNvSpPr txBox="1"/>
              <p:nvPr/>
            </p:nvSpPr>
            <p:spPr>
              <a:xfrm>
                <a:off x="664745" y="1371600"/>
                <a:ext cx="7543800" cy="954107"/>
              </a:xfrm>
              <a:prstGeom prst="rect">
                <a:avLst/>
              </a:prstGeom>
              <a:noFill/>
            </p:spPr>
            <p:txBody>
              <a:bodyPr wrap="square" rtlCol="0">
                <a:spAutoFit/>
              </a:bodyPr>
              <a:lstStyle/>
              <a:p>
                <a:r>
                  <a:rPr lang="en-US" sz="1400" b="1" dirty="0"/>
                  <a:t>Setting</a:t>
                </a:r>
                <a:r>
                  <a:rPr lang="en-US" sz="1400" dirty="0"/>
                  <a:t>: Environment is deterministic and fully observable (= the percept is the full state) but the transition model function </a:t>
                </a:r>
                <a14:m>
                  <m:oMath xmlns:m="http://schemas.openxmlformats.org/officeDocument/2006/math">
                    <m:r>
                      <a:rPr lang="en-US" sz="1400" i="1" dirty="0" smtClean="0">
                        <a:latin typeface="Cambria Math" panose="02040503050406030204" pitchFamily="18" charset="0"/>
                      </a:rPr>
                      <m:t>𝑟𝑒𝑠𝑢𝑙𝑡</m:t>
                    </m:r>
                    <m:r>
                      <a:rPr lang="en-US" sz="1400" b="0" i="1" dirty="0" smtClean="0">
                        <a:latin typeface="Cambria Math" panose="02040503050406030204" pitchFamily="18" charset="0"/>
                      </a:rPr>
                      <m:t>()</m:t>
                    </m:r>
                  </m:oMath>
                </a14:m>
                <a:r>
                  <a:rPr lang="en-US" sz="1400" dirty="0"/>
                  <a:t> is unknown.</a:t>
                </a:r>
              </a:p>
              <a:p>
                <a:r>
                  <a:rPr lang="en-US" sz="1400" b="1" dirty="0"/>
                  <a:t>Approach</a:t>
                </a:r>
                <a:r>
                  <a:rPr lang="en-US" sz="1400" dirty="0"/>
                  <a:t>: The agent builds the map </a:t>
                </a:r>
                <a14:m>
                  <m:oMath xmlns:m="http://schemas.openxmlformats.org/officeDocument/2006/math">
                    <m:r>
                      <a:rPr lang="en-US" sz="1400" i="1" dirty="0" smtClean="0">
                        <a:latin typeface="Cambria Math" panose="02040503050406030204" pitchFamily="18" charset="0"/>
                      </a:rPr>
                      <m:t>𝑟𝑒𝑠𝑢𝑙𝑡</m:t>
                    </m:r>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𝑠</m:t>
                    </m:r>
                    <m:r>
                      <a:rPr lang="en-US" sz="1400" b="0" i="1" dirty="0" smtClean="0">
                        <a:latin typeface="Cambria Math" panose="02040503050406030204" pitchFamily="18" charset="0"/>
                      </a:rPr>
                      <m:t>′</m:t>
                    </m:r>
                  </m:oMath>
                </a14:m>
                <a:r>
                  <a:rPr lang="en-US" sz="1400" dirty="0"/>
                  <a:t> by trying all actions and backtracks when all actions in a state have been explored (this is a form of iterative DFS called backtracking DFS).</a:t>
                </a:r>
              </a:p>
            </p:txBody>
          </p:sp>
        </mc:Choice>
        <mc:Fallback>
          <p:sp>
            <p:nvSpPr>
              <p:cNvPr id="3" name="TextBox 2">
                <a:extLst>
                  <a:ext uri="{FF2B5EF4-FFF2-40B4-BE49-F238E27FC236}">
                    <a16:creationId xmlns:a16="http://schemas.microsoft.com/office/drawing/2014/main" id="{9A4CC798-F7CC-4932-9665-53EE83AC2773}"/>
                  </a:ext>
                </a:extLst>
              </p:cNvPr>
              <p:cNvSpPr txBox="1">
                <a:spLocks noRot="1" noChangeAspect="1" noMove="1" noResize="1" noEditPoints="1" noAdjustHandles="1" noChangeArrowheads="1" noChangeShapeType="1" noTextEdit="1"/>
              </p:cNvSpPr>
              <p:nvPr/>
            </p:nvSpPr>
            <p:spPr>
              <a:xfrm>
                <a:off x="664745" y="1371600"/>
                <a:ext cx="7543800" cy="954107"/>
              </a:xfrm>
              <a:prstGeom prst="rect">
                <a:avLst/>
              </a:prstGeom>
              <a:blipFill>
                <a:blip r:embed="rId2"/>
                <a:stretch>
                  <a:fillRect l="-242" t="-1274" b="-5096"/>
                </a:stretch>
              </a:blipFill>
            </p:spPr>
            <p:txBody>
              <a:bodyPr/>
              <a:lstStyle/>
              <a:p>
                <a:r>
                  <a:rPr lang="en-US">
                    <a:noFill/>
                  </a:rPr>
                  <a:t> </a:t>
                </a:r>
              </a:p>
            </p:txBody>
          </p:sp>
        </mc:Fallback>
      </mc:AlternateContent>
      <p:pic>
        <p:nvPicPr>
          <p:cNvPr id="4" name="Content Placeholder 3" descr="The Online DFS-Agent algorithm.">
            <a:extLst>
              <a:ext uri="{FF2B5EF4-FFF2-40B4-BE49-F238E27FC236}">
                <a16:creationId xmlns:a16="http://schemas.microsoft.com/office/drawing/2014/main" id="{5AA15F9E-CC23-4755-8DFC-0FC677B45F2E}"/>
              </a:ext>
            </a:extLst>
          </p:cNvPr>
          <p:cNvPicPr>
            <a:picLocks noGrp="1" noChangeAspect="1"/>
          </p:cNvPicPr>
          <p:nvPr>
            <p:ph idx="1"/>
          </p:nvPr>
        </p:nvPicPr>
        <p:blipFill>
          <a:blip r:embed="rId3"/>
          <a:stretch>
            <a:fillRect/>
          </a:stretch>
        </p:blipFill>
        <p:spPr>
          <a:xfrm>
            <a:off x="862865" y="2565976"/>
            <a:ext cx="7315200" cy="4027563"/>
          </a:xfrm>
          <a:prstGeom prst="rect">
            <a:avLst/>
          </a:prstGeom>
        </p:spPr>
        <p:style>
          <a:lnRef idx="2">
            <a:schemeClr val="accent2"/>
          </a:lnRef>
          <a:fillRef idx="1">
            <a:schemeClr val="lt1"/>
          </a:fillRef>
          <a:effectRef idx="0">
            <a:schemeClr val="accent2"/>
          </a:effectRef>
          <a:fontRef idx="minor">
            <a:schemeClr val="dk1"/>
          </a:fontRef>
        </p:style>
      </p:pic>
      <p:grpSp>
        <p:nvGrpSpPr>
          <p:cNvPr id="14" name="Group 13">
            <a:extLst>
              <a:ext uri="{FF2B5EF4-FFF2-40B4-BE49-F238E27FC236}">
                <a16:creationId xmlns:a16="http://schemas.microsoft.com/office/drawing/2014/main" id="{37E480B1-DA16-6F5D-72A3-898E6084EFCE}"/>
              </a:ext>
            </a:extLst>
          </p:cNvPr>
          <p:cNvGrpSpPr/>
          <p:nvPr/>
        </p:nvGrpSpPr>
        <p:grpSpPr>
          <a:xfrm>
            <a:off x="5867401" y="2349287"/>
            <a:ext cx="3047999" cy="1828799"/>
            <a:chOff x="5867401" y="2349287"/>
            <a:chExt cx="3047999" cy="1828799"/>
          </a:xfrm>
        </p:grpSpPr>
        <p:sp>
          <p:nvSpPr>
            <p:cNvPr id="6" name="Speech Bubble: Rectangle 5">
              <a:extLst>
                <a:ext uri="{FF2B5EF4-FFF2-40B4-BE49-F238E27FC236}">
                  <a16:creationId xmlns:a16="http://schemas.microsoft.com/office/drawing/2014/main" id="{A677F34E-6960-4A5B-A687-612E284E84D8}"/>
                </a:ext>
                <a:ext uri="{C183D7F6-B498-43B3-948B-1728B52AA6E4}">
                  <adec:decorative xmlns:adec="http://schemas.microsoft.com/office/drawing/2017/decorative" val="1"/>
                </a:ext>
              </a:extLst>
            </p:cNvPr>
            <p:cNvSpPr/>
            <p:nvPr/>
          </p:nvSpPr>
          <p:spPr>
            <a:xfrm>
              <a:off x="6289669" y="2349287"/>
              <a:ext cx="2625731" cy="433378"/>
            </a:xfrm>
            <a:prstGeom prst="wedgeRectCallout">
              <a:avLst>
                <a:gd name="adj1" fmla="val -57822"/>
                <a:gd name="adj2" fmla="val 141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Learn the result function </a:t>
              </a:r>
              <a:br>
                <a:rPr lang="en-US" sz="1400" dirty="0"/>
              </a:br>
              <a:r>
                <a:rPr lang="en-US" sz="1400" dirty="0"/>
                <a:t>(= transition function)</a:t>
              </a:r>
            </a:p>
          </p:txBody>
        </p:sp>
        <p:sp>
          <p:nvSpPr>
            <p:cNvPr id="7" name="Speech Bubble: Rectangle 6">
              <a:extLst>
                <a:ext uri="{FF2B5EF4-FFF2-40B4-BE49-F238E27FC236}">
                  <a16:creationId xmlns:a16="http://schemas.microsoft.com/office/drawing/2014/main" id="{6BFA9E24-CDF4-499C-B79E-D25B4DEEFFA0}"/>
                </a:ext>
                <a:ext uri="{C183D7F6-B498-43B3-948B-1728B52AA6E4}">
                  <adec:decorative xmlns:adec="http://schemas.microsoft.com/office/drawing/2017/decorative" val="1"/>
                </a:ext>
              </a:extLst>
            </p:cNvPr>
            <p:cNvSpPr/>
            <p:nvPr/>
          </p:nvSpPr>
          <p:spPr>
            <a:xfrm>
              <a:off x="6604841" y="3124200"/>
              <a:ext cx="2310559" cy="195216"/>
            </a:xfrm>
            <a:prstGeom prst="wedgeRectCallout">
              <a:avLst>
                <a:gd name="adj1" fmla="val -65482"/>
                <a:gd name="adj2" fmla="val 119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Untried is the “frontier”</a:t>
              </a:r>
            </a:p>
          </p:txBody>
        </p:sp>
        <p:sp>
          <p:nvSpPr>
            <p:cNvPr id="9" name="Speech Bubble: Rectangle 8">
              <a:extLst>
                <a:ext uri="{FF2B5EF4-FFF2-40B4-BE49-F238E27FC236}">
                  <a16:creationId xmlns:a16="http://schemas.microsoft.com/office/drawing/2014/main" id="{5D6DE63B-7E58-8AD2-7B97-D5D7DF14275A}"/>
                </a:ext>
              </a:extLst>
            </p:cNvPr>
            <p:cNvSpPr/>
            <p:nvPr/>
          </p:nvSpPr>
          <p:spPr>
            <a:xfrm>
              <a:off x="5867401" y="3880120"/>
              <a:ext cx="3047999" cy="297966"/>
            </a:xfrm>
            <a:prstGeom prst="wedgeRectCallout">
              <a:avLst>
                <a:gd name="adj1" fmla="val -58636"/>
                <a:gd name="adj2" fmla="val -1155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Unbacktracked</a:t>
              </a:r>
              <a:r>
                <a:rPr lang="en-US" sz="1400" dirty="0"/>
                <a:t>  stores the current path</a:t>
              </a:r>
            </a:p>
          </p:txBody>
        </p:sp>
      </p:grpSp>
      <p:cxnSp>
        <p:nvCxnSpPr>
          <p:cNvPr id="12" name="Straight Arrow Connector 11">
            <a:extLst>
              <a:ext uri="{FF2B5EF4-FFF2-40B4-BE49-F238E27FC236}">
                <a16:creationId xmlns:a16="http://schemas.microsoft.com/office/drawing/2014/main" id="{C2F511DD-D427-9D4A-5E93-7175C6C4EA69}"/>
              </a:ext>
            </a:extLst>
          </p:cNvPr>
          <p:cNvCxnSpPr>
            <a:cxnSpLocks/>
          </p:cNvCxnSpPr>
          <p:nvPr/>
        </p:nvCxnSpPr>
        <p:spPr>
          <a:xfrm flipH="1">
            <a:off x="4419600" y="1568441"/>
            <a:ext cx="1554639" cy="10974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15" name="Group 14">
            <a:extLst>
              <a:ext uri="{FF2B5EF4-FFF2-40B4-BE49-F238E27FC236}">
                <a16:creationId xmlns:a16="http://schemas.microsoft.com/office/drawing/2014/main" id="{14FAE760-D425-6E5B-8DA0-B06544ADB556}"/>
              </a:ext>
            </a:extLst>
          </p:cNvPr>
          <p:cNvGrpSpPr/>
          <p:nvPr/>
        </p:nvGrpSpPr>
        <p:grpSpPr>
          <a:xfrm>
            <a:off x="5974239" y="4431013"/>
            <a:ext cx="2514600" cy="2021123"/>
            <a:chOff x="5974239" y="4431013"/>
            <a:chExt cx="2514600" cy="2021123"/>
          </a:xfrm>
        </p:grpSpPr>
        <p:sp>
          <p:nvSpPr>
            <p:cNvPr id="8" name="Speech Bubble: Rectangle 7">
              <a:extLst>
                <a:ext uri="{FF2B5EF4-FFF2-40B4-BE49-F238E27FC236}">
                  <a16:creationId xmlns:a16="http://schemas.microsoft.com/office/drawing/2014/main" id="{3660A609-47DE-4ADF-9921-B26FBA231117}"/>
                </a:ext>
              </a:extLst>
            </p:cNvPr>
            <p:cNvSpPr/>
            <p:nvPr/>
          </p:nvSpPr>
          <p:spPr>
            <a:xfrm>
              <a:off x="5974239" y="4431013"/>
              <a:ext cx="2188586" cy="307777"/>
            </a:xfrm>
            <a:prstGeom prst="wedgeRectCallout">
              <a:avLst>
                <a:gd name="adj1" fmla="val -194524"/>
                <a:gd name="adj2" fmla="val 59352"/>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dirty="0"/>
                <a:t>Record found transitions</a:t>
              </a:r>
            </a:p>
          </p:txBody>
        </p:sp>
        <p:sp>
          <p:nvSpPr>
            <p:cNvPr id="5" name="Speech Bubble: Rectangle 4">
              <a:extLst>
                <a:ext uri="{FF2B5EF4-FFF2-40B4-BE49-F238E27FC236}">
                  <a16:creationId xmlns:a16="http://schemas.microsoft.com/office/drawing/2014/main" id="{73C008A6-9391-B6CA-C148-56E208B88D2C}"/>
                </a:ext>
              </a:extLst>
            </p:cNvPr>
            <p:cNvSpPr/>
            <p:nvPr/>
          </p:nvSpPr>
          <p:spPr>
            <a:xfrm>
              <a:off x="5974239" y="4924147"/>
              <a:ext cx="2514600" cy="468163"/>
            </a:xfrm>
            <a:prstGeom prst="wedgeRectCallout">
              <a:avLst>
                <a:gd name="adj1" fmla="val -104936"/>
                <a:gd name="adj2" fmla="val -49584"/>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dirty="0"/>
                <a:t>Keep breadcrumbs to go back later </a:t>
              </a:r>
            </a:p>
          </p:txBody>
        </p:sp>
        <p:sp>
          <p:nvSpPr>
            <p:cNvPr id="11" name="Speech Bubble: Rectangle 10">
              <a:extLst>
                <a:ext uri="{FF2B5EF4-FFF2-40B4-BE49-F238E27FC236}">
                  <a16:creationId xmlns:a16="http://schemas.microsoft.com/office/drawing/2014/main" id="{01DBBD67-E82D-F0DF-B1CA-DBCBF9218126}"/>
                </a:ext>
              </a:extLst>
            </p:cNvPr>
            <p:cNvSpPr/>
            <p:nvPr/>
          </p:nvSpPr>
          <p:spPr>
            <a:xfrm>
              <a:off x="5974239" y="5983973"/>
              <a:ext cx="2514600" cy="468163"/>
            </a:xfrm>
            <a:prstGeom prst="wedgeRectCallout">
              <a:avLst>
                <a:gd name="adj1" fmla="val -105332"/>
                <a:gd name="adj2" fmla="val -102659"/>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dirty="0"/>
                <a:t>Use breadcrumbs to walk back</a:t>
              </a:r>
            </a:p>
          </p:txBody>
        </p:sp>
      </p:grpSp>
      <p:sp>
        <p:nvSpPr>
          <p:cNvPr id="10" name="TextBox 9">
            <a:extLst>
              <a:ext uri="{FF2B5EF4-FFF2-40B4-BE49-F238E27FC236}">
                <a16:creationId xmlns:a16="http://schemas.microsoft.com/office/drawing/2014/main" id="{CAB4B935-B050-0209-7CDD-53C79DD0CE86}"/>
              </a:ext>
            </a:extLst>
          </p:cNvPr>
          <p:cNvSpPr txBox="1"/>
          <p:nvPr/>
        </p:nvSpPr>
        <p:spPr>
          <a:xfrm>
            <a:off x="3352800" y="3559685"/>
            <a:ext cx="4343400" cy="215444"/>
          </a:xfrm>
          <a:prstGeom prst="rect">
            <a:avLst/>
          </a:prstGeom>
          <a:solidFill>
            <a:schemeClr val="bg1"/>
          </a:solidFill>
        </p:spPr>
        <p:txBody>
          <a:bodyPr wrap="square" lIns="0" tIns="0" rIns="0" bIns="0" rtlCol="0">
            <a:spAutoFit/>
          </a:bodyPr>
          <a:lstStyle/>
          <a:p>
            <a:r>
              <a:rPr lang="en-US" sz="1400" dirty="0">
                <a:latin typeface="Cambria Math" panose="02040503050406030204" pitchFamily="18" charset="0"/>
                <a:ea typeface="Cambria Math" panose="02040503050406030204" pitchFamily="18" charset="0"/>
              </a:rPr>
              <a:t>a stack with the current path</a:t>
            </a:r>
          </a:p>
        </p:txBody>
      </p:sp>
    </p:spTree>
    <p:extLst>
      <p:ext uri="{BB962C8B-B14F-4D97-AF65-F5344CB8AC3E}">
        <p14:creationId xmlns:p14="http://schemas.microsoft.com/office/powerpoint/2010/main" val="368100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30DE-21B3-4377-14BA-D0C4D7F1AA20}"/>
              </a:ext>
            </a:extLst>
          </p:cNvPr>
          <p:cNvSpPr>
            <a:spLocks noGrp="1"/>
          </p:cNvSpPr>
          <p:nvPr>
            <p:ph type="title"/>
          </p:nvPr>
        </p:nvSpPr>
        <p:spPr/>
        <p:txBody>
          <a:bodyPr/>
          <a:lstStyle/>
          <a:p>
            <a:r>
              <a:rPr lang="en-US" dirty="0"/>
              <a:t>Case Study: DFS with Backtracking for an unknown Maze</a:t>
            </a:r>
          </a:p>
        </p:txBody>
      </p:sp>
      <p:sp>
        <p:nvSpPr>
          <p:cNvPr id="3" name="Content Placeholder 2">
            <a:extLst>
              <a:ext uri="{FF2B5EF4-FFF2-40B4-BE49-F238E27FC236}">
                <a16:creationId xmlns:a16="http://schemas.microsoft.com/office/drawing/2014/main" id="{8B60217F-5C3A-594C-DED6-128AE3AB977E}"/>
              </a:ext>
            </a:extLst>
          </p:cNvPr>
          <p:cNvSpPr>
            <a:spLocks noGrp="1"/>
          </p:cNvSpPr>
          <p:nvPr>
            <p:ph idx="1"/>
          </p:nvPr>
        </p:nvSpPr>
        <p:spPr>
          <a:xfrm>
            <a:off x="610964" y="2062789"/>
            <a:ext cx="2327371" cy="4252423"/>
          </a:xfrm>
        </p:spPr>
        <p:txBody>
          <a:bodyPr>
            <a:normAutofit fontScale="47500" lnSpcReduction="20000"/>
          </a:bodyPr>
          <a:lstStyle/>
          <a:p>
            <a:r>
              <a:rPr lang="en-US" dirty="0"/>
              <a:t>We don’t have a map (transition function) of the maze. We can only see adjacent squares.</a:t>
            </a:r>
          </a:p>
          <a:p>
            <a:r>
              <a:rPr lang="en-US" dirty="0"/>
              <a:t>We cannot plan, so we must explore by walking around! </a:t>
            </a:r>
          </a:p>
          <a:p>
            <a:r>
              <a:rPr lang="en-US" dirty="0"/>
              <a:t>A simple method is </a:t>
            </a:r>
            <a:r>
              <a:rPr lang="en-US" b="1" dirty="0"/>
              <a:t>backtracking DFS </a:t>
            </a:r>
            <a:r>
              <a:rPr lang="en-US" dirty="0"/>
              <a:t>that only stores the current path for backtracking (on a stack) to get back to untied actions when we run into a dead end (think leaving breadcrumbs or a string).</a:t>
            </a:r>
          </a:p>
          <a:p>
            <a:r>
              <a:rPr lang="en-US" dirty="0"/>
              <a:t>This is an iterative implementation of DFS without a reached data structure. </a:t>
            </a:r>
            <a:r>
              <a:rPr lang="en-US" dirty="0" err="1"/>
              <a:t>Unbacktaced</a:t>
            </a:r>
            <a:r>
              <a:rPr lang="en-US" dirty="0"/>
              <a:t> represents the currently explored path, and untried represents the frontier. DFS memory management applies. </a:t>
            </a:r>
          </a:p>
        </p:txBody>
      </p:sp>
      <p:grpSp>
        <p:nvGrpSpPr>
          <p:cNvPr id="7" name="Group 6" descr="Visualization of an unkown maze that is only partially explored using the DFS backtracking algorithm.">
            <a:extLst>
              <a:ext uri="{FF2B5EF4-FFF2-40B4-BE49-F238E27FC236}">
                <a16:creationId xmlns:a16="http://schemas.microsoft.com/office/drawing/2014/main" id="{C71899B9-D1DA-5F2D-4EE7-7F72A30A1312}"/>
              </a:ext>
            </a:extLst>
          </p:cNvPr>
          <p:cNvGrpSpPr/>
          <p:nvPr/>
        </p:nvGrpSpPr>
        <p:grpSpPr>
          <a:xfrm>
            <a:off x="3177839" y="1600200"/>
            <a:ext cx="5623847" cy="4923155"/>
            <a:chOff x="3177839" y="1600200"/>
            <a:chExt cx="5623847" cy="4923155"/>
          </a:xfrm>
        </p:grpSpPr>
        <p:grpSp>
          <p:nvGrpSpPr>
            <p:cNvPr id="29" name="Group 28">
              <a:extLst>
                <a:ext uri="{FF2B5EF4-FFF2-40B4-BE49-F238E27FC236}">
                  <a16:creationId xmlns:a16="http://schemas.microsoft.com/office/drawing/2014/main" id="{B3B428A0-70E0-87D8-CC15-0DE5F80789FB}"/>
                </a:ext>
              </a:extLst>
            </p:cNvPr>
            <p:cNvGrpSpPr/>
            <p:nvPr/>
          </p:nvGrpSpPr>
          <p:grpSpPr>
            <a:xfrm>
              <a:off x="3177839" y="1600200"/>
              <a:ext cx="5623847" cy="4923155"/>
              <a:chOff x="1353736" y="2310112"/>
              <a:chExt cx="4970864" cy="4286816"/>
            </a:xfrm>
          </p:grpSpPr>
          <p:grpSp>
            <p:nvGrpSpPr>
              <p:cNvPr id="9" name="Group 8">
                <a:extLst>
                  <a:ext uri="{FF2B5EF4-FFF2-40B4-BE49-F238E27FC236}">
                    <a16:creationId xmlns:a16="http://schemas.microsoft.com/office/drawing/2014/main" id="{11D7EC42-0EB6-D409-79A6-5ED61F5C9639}"/>
                  </a:ext>
                </a:extLst>
              </p:cNvPr>
              <p:cNvGrpSpPr/>
              <p:nvPr/>
            </p:nvGrpSpPr>
            <p:grpSpPr>
              <a:xfrm>
                <a:off x="3133060" y="3057573"/>
                <a:ext cx="2997283" cy="3358116"/>
                <a:chOff x="3035576" y="2855155"/>
                <a:chExt cx="2997283" cy="3358116"/>
              </a:xfrm>
            </p:grpSpPr>
            <p:pic>
              <p:nvPicPr>
                <p:cNvPr id="4" name="Picture 2">
                  <a:extLst>
                    <a:ext uri="{FF2B5EF4-FFF2-40B4-BE49-F238E27FC236}">
                      <a16:creationId xmlns:a16="http://schemas.microsoft.com/office/drawing/2014/main" id="{981DD39B-CE16-F9D3-8069-CF80E1DFD27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6" name="TextBox 5">
                  <a:extLst>
                    <a:ext uri="{FF2B5EF4-FFF2-40B4-BE49-F238E27FC236}">
                      <a16:creationId xmlns:a16="http://schemas.microsoft.com/office/drawing/2014/main" id="{B325BB4E-11D4-683A-0211-7B2CD04D1CB4}"/>
                    </a:ext>
                  </a:extLst>
                </p:cNvPr>
                <p:cNvSpPr txBox="1"/>
                <p:nvPr/>
              </p:nvSpPr>
              <p:spPr>
                <a:xfrm>
                  <a:off x="3035576" y="2855155"/>
                  <a:ext cx="889451" cy="369332"/>
                </a:xfrm>
                <a:prstGeom prst="rect">
                  <a:avLst/>
                </a:prstGeom>
                <a:noFill/>
              </p:spPr>
              <p:txBody>
                <a:bodyPr wrap="square" rtlCol="0">
                  <a:spAutoFit/>
                </a:bodyPr>
                <a:lstStyle/>
                <a:p>
                  <a:r>
                    <a:rPr lang="en-US" dirty="0"/>
                    <a:t>Start</a:t>
                  </a:r>
                </a:p>
              </p:txBody>
            </p:sp>
            <p:sp>
              <p:nvSpPr>
                <p:cNvPr id="5" name="Down Arrow 10">
                  <a:extLst>
                    <a:ext uri="{FF2B5EF4-FFF2-40B4-BE49-F238E27FC236}">
                      <a16:creationId xmlns:a16="http://schemas.microsoft.com/office/drawing/2014/main" id="{B2CB48DC-D1A2-74EE-28B4-C084144222D8}"/>
                    </a:ext>
                  </a:extLst>
                </p:cNvPr>
                <p:cNvSpPr/>
                <p:nvPr/>
              </p:nvSpPr>
              <p:spPr>
                <a:xfrm>
                  <a:off x="3842790" y="3771433"/>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BDAC7AA-7E6F-F262-1B13-13C88A184693}"/>
                  </a:ext>
                </a:extLst>
              </p:cNvPr>
              <p:cNvSpPr/>
              <p:nvPr/>
            </p:nvSpPr>
            <p:spPr>
              <a:xfrm flipH="1" flipV="1">
                <a:off x="2971800" y="4191000"/>
                <a:ext cx="3352800" cy="2405928"/>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4B83EC-3C77-6C28-04C3-219141F6EE1C}"/>
                  </a:ext>
                </a:extLst>
              </p:cNvPr>
              <p:cNvSpPr/>
              <p:nvPr/>
            </p:nvSpPr>
            <p:spPr>
              <a:xfrm>
                <a:off x="4586398" y="3185240"/>
                <a:ext cx="1738202" cy="1005760"/>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FF40D14A-6207-FA6C-8399-D6928A71E349}"/>
                  </a:ext>
                </a:extLst>
              </p:cNvPr>
              <p:cNvSpPr/>
              <p:nvPr/>
            </p:nvSpPr>
            <p:spPr>
              <a:xfrm>
                <a:off x="1353736" y="4566041"/>
                <a:ext cx="1371600" cy="1295400"/>
              </a:xfrm>
              <a:prstGeom prst="wedgeRoundRectCallout">
                <a:avLst>
                  <a:gd name="adj1" fmla="val 78740"/>
                  <a:gd name="adj2" fmla="val -1696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The transition function is unknown.</a:t>
                </a:r>
              </a:p>
            </p:txBody>
          </p:sp>
          <p:sp>
            <p:nvSpPr>
              <p:cNvPr id="19" name="Speech Bubble: Rectangle with Corners Rounded 18">
                <a:extLst>
                  <a:ext uri="{FF2B5EF4-FFF2-40B4-BE49-F238E27FC236}">
                    <a16:creationId xmlns:a16="http://schemas.microsoft.com/office/drawing/2014/main" id="{2698D873-C2CE-BF74-2FBA-3103EA4C7A8E}"/>
                  </a:ext>
                </a:extLst>
              </p:cNvPr>
              <p:cNvSpPr/>
              <p:nvPr/>
            </p:nvSpPr>
            <p:spPr>
              <a:xfrm>
                <a:off x="4647708" y="2310112"/>
                <a:ext cx="1575345" cy="549459"/>
              </a:xfrm>
              <a:prstGeom prst="wedgeRoundRectCallout">
                <a:avLst>
                  <a:gd name="adj1" fmla="val -64592"/>
                  <a:gd name="adj2" fmla="val 226533"/>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Unbacktracked</a:t>
                </a:r>
                <a:r>
                  <a:rPr lang="en-US" dirty="0"/>
                  <a:t> (= current path)</a:t>
                </a:r>
              </a:p>
            </p:txBody>
          </p:sp>
          <p:sp>
            <p:nvSpPr>
              <p:cNvPr id="20" name="Rectangle 19">
                <a:extLst>
                  <a:ext uri="{FF2B5EF4-FFF2-40B4-BE49-F238E27FC236}">
                    <a16:creationId xmlns:a16="http://schemas.microsoft.com/office/drawing/2014/main" id="{053F28B0-D61F-49B7-010B-0FEC2A646CB2}"/>
                  </a:ext>
                </a:extLst>
              </p:cNvPr>
              <p:cNvSpPr/>
              <p:nvPr/>
            </p:nvSpPr>
            <p:spPr>
              <a:xfrm>
                <a:off x="3334289" y="4030980"/>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0D8F16-F186-72F8-7E98-AE00F15CD9F8}"/>
                  </a:ext>
                </a:extLst>
              </p:cNvPr>
              <p:cNvSpPr/>
              <p:nvPr/>
            </p:nvSpPr>
            <p:spPr>
              <a:xfrm>
                <a:off x="4421924" y="3590245"/>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F2FF66E3-831D-3F5B-D86E-AA7B84CF5EEB}"/>
                  </a:ext>
                </a:extLst>
              </p:cNvPr>
              <p:cNvSpPr/>
              <p:nvPr/>
            </p:nvSpPr>
            <p:spPr>
              <a:xfrm>
                <a:off x="1568352" y="3479363"/>
                <a:ext cx="915910" cy="489520"/>
              </a:xfrm>
              <a:prstGeom prst="wedgeRoundRectCallout">
                <a:avLst>
                  <a:gd name="adj1" fmla="val 147072"/>
                  <a:gd name="adj2" fmla="val 73534"/>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untried </a:t>
                </a:r>
                <a:br>
                  <a:rPr lang="en-US" sz="1400" dirty="0"/>
                </a:br>
                <a:r>
                  <a:rPr lang="en-US" sz="1400" dirty="0"/>
                  <a:t>(~ frontier)</a:t>
                </a:r>
              </a:p>
            </p:txBody>
          </p:sp>
        </p:grpSp>
        <p:cxnSp>
          <p:nvCxnSpPr>
            <p:cNvPr id="33" name="Straight Arrow Connector 32">
              <a:extLst>
                <a:ext uri="{FF2B5EF4-FFF2-40B4-BE49-F238E27FC236}">
                  <a16:creationId xmlns:a16="http://schemas.microsoft.com/office/drawing/2014/main" id="{15AA9B3E-B2DD-6789-E617-1E490CA57809}"/>
                </a:ext>
              </a:extLst>
            </p:cNvPr>
            <p:cNvCxnSpPr/>
            <p:nvPr/>
          </p:nvCxnSpPr>
          <p:spPr>
            <a:xfrm>
              <a:off x="6172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8F88CAE7-F488-41F8-7E06-9E609E32C4C2}"/>
                </a:ext>
              </a:extLst>
            </p:cNvPr>
            <p:cNvCxnSpPr/>
            <p:nvPr/>
          </p:nvCxnSpPr>
          <p:spPr>
            <a:xfrm>
              <a:off x="6400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05D00005-AF6A-8DAE-1E67-D794C6E17958}"/>
                </a:ext>
              </a:extLst>
            </p:cNvPr>
            <p:cNvCxnSpPr>
              <a:cxnSpLocks/>
            </p:cNvCxnSpPr>
            <p:nvPr/>
          </p:nvCxnSpPr>
          <p:spPr>
            <a:xfrm flipH="1">
              <a:off x="63246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CDAF2800-6D6B-0023-C177-0B8DDA92F067}"/>
                </a:ext>
              </a:extLst>
            </p:cNvPr>
            <p:cNvCxnSpPr>
              <a:cxnSpLocks/>
            </p:cNvCxnSpPr>
            <p:nvPr/>
          </p:nvCxnSpPr>
          <p:spPr>
            <a:xfrm flipH="1">
              <a:off x="60960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E8726560-378C-E41A-AFD9-9DEACB719840}"/>
                </a:ext>
              </a:extLst>
            </p:cNvPr>
            <p:cNvCxnSpPr>
              <a:cxnSpLocks/>
            </p:cNvCxnSpPr>
            <p:nvPr/>
          </p:nvCxnSpPr>
          <p:spPr>
            <a:xfrm flipH="1">
              <a:off x="58674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1B6D4A18-31D0-5384-2926-B089F57FA062}"/>
                </a:ext>
              </a:extLst>
            </p:cNvPr>
            <p:cNvCxnSpPr>
              <a:cxnSpLocks/>
            </p:cNvCxnSpPr>
            <p:nvPr/>
          </p:nvCxnSpPr>
          <p:spPr>
            <a:xfrm flipH="1">
              <a:off x="5638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0103F723-C237-3033-7601-434D9478FA4D}"/>
                </a:ext>
              </a:extLst>
            </p:cNvPr>
            <p:cNvCxnSpPr>
              <a:cxnSpLocks/>
            </p:cNvCxnSpPr>
            <p:nvPr/>
          </p:nvCxnSpPr>
          <p:spPr>
            <a:xfrm flipH="1">
              <a:off x="5410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EA732D93-1DC3-8D74-47E3-35010E3D6499}"/>
                </a:ext>
              </a:extLst>
            </p:cNvPr>
            <p:cNvCxnSpPr>
              <a:cxnSpLocks/>
            </p:cNvCxnSpPr>
            <p:nvPr/>
          </p:nvCxnSpPr>
          <p:spPr>
            <a:xfrm rot="5400000" flipH="1">
              <a:off x="64389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EFBF7C60-935B-4F30-127B-BC792B653734}"/>
                </a:ext>
              </a:extLst>
            </p:cNvPr>
            <p:cNvCxnSpPr>
              <a:cxnSpLocks/>
            </p:cNvCxnSpPr>
            <p:nvPr/>
          </p:nvCxnSpPr>
          <p:spPr>
            <a:xfrm rot="5400000" flipH="1">
              <a:off x="5372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23E4DCDF-D015-5DAD-A161-1CFF11B757FF}"/>
                </a:ext>
              </a:extLst>
            </p:cNvPr>
            <p:cNvCxnSpPr>
              <a:cxnSpLocks/>
            </p:cNvCxnSpPr>
            <p:nvPr/>
          </p:nvCxnSpPr>
          <p:spPr>
            <a:xfrm rot="5400000" flipH="1">
              <a:off x="5372100" y="30099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CF98C148-67DB-901D-66D3-7A2B8E0988EA}"/>
                </a:ext>
              </a:extLst>
            </p:cNvPr>
            <p:cNvCxnSpPr>
              <a:cxnSpLocks/>
            </p:cNvCxnSpPr>
            <p:nvPr/>
          </p:nvCxnSpPr>
          <p:spPr>
            <a:xfrm rot="16200000" flipH="1" flipV="1">
              <a:off x="5753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12" name="Group 11">
              <a:extLst>
                <a:ext uri="{FF2B5EF4-FFF2-40B4-BE49-F238E27FC236}">
                  <a16:creationId xmlns:a16="http://schemas.microsoft.com/office/drawing/2014/main" id="{D8B48120-1F4B-2DC6-DDD1-D7B8F15A7DC7}"/>
                </a:ext>
              </a:extLst>
            </p:cNvPr>
            <p:cNvGrpSpPr/>
            <p:nvPr/>
          </p:nvGrpSpPr>
          <p:grpSpPr>
            <a:xfrm>
              <a:off x="3548135" y="1963295"/>
              <a:ext cx="896208" cy="369332"/>
              <a:chOff x="3870530" y="1691688"/>
              <a:chExt cx="896208" cy="369332"/>
            </a:xfrm>
          </p:grpSpPr>
          <p:sp>
            <p:nvSpPr>
              <p:cNvPr id="8" name="Down Arrow 10">
                <a:extLst>
                  <a:ext uri="{FF2B5EF4-FFF2-40B4-BE49-F238E27FC236}">
                    <a16:creationId xmlns:a16="http://schemas.microsoft.com/office/drawing/2014/main" id="{B469D13D-46CE-E6E4-EF85-D035FFA027FA}"/>
                  </a:ext>
                </a:extLst>
              </p:cNvPr>
              <p:cNvSpPr/>
              <p:nvPr/>
            </p:nvSpPr>
            <p:spPr>
              <a:xfrm>
                <a:off x="3870530" y="1775202"/>
                <a:ext cx="186080" cy="2555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FA07F4F-7D1B-1B81-0A79-7C06287BDF2B}"/>
                  </a:ext>
                </a:extLst>
              </p:cNvPr>
              <p:cNvSpPr txBox="1"/>
              <p:nvPr/>
            </p:nvSpPr>
            <p:spPr>
              <a:xfrm>
                <a:off x="4029870" y="1691688"/>
                <a:ext cx="736868" cy="369332"/>
              </a:xfrm>
              <a:prstGeom prst="rect">
                <a:avLst/>
              </a:prstGeom>
              <a:noFill/>
            </p:spPr>
            <p:txBody>
              <a:bodyPr wrap="none" rtlCol="0">
                <a:spAutoFit/>
              </a:bodyPr>
              <a:lstStyle/>
              <a:p>
                <a:r>
                  <a:rPr lang="en-US" dirty="0"/>
                  <a:t>Agent</a:t>
                </a:r>
              </a:p>
            </p:txBody>
          </p:sp>
        </p:grpSp>
      </p:grpSp>
    </p:spTree>
    <p:extLst>
      <p:ext uri="{BB962C8B-B14F-4D97-AF65-F5344CB8AC3E}">
        <p14:creationId xmlns:p14="http://schemas.microsoft.com/office/powerpoint/2010/main" val="305792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13C7-9AF1-4761-868F-E85D90428FC0}"/>
              </a:ext>
            </a:extLst>
          </p:cNvPr>
          <p:cNvSpPr>
            <a:spLocks noGrp="1"/>
          </p:cNvSpPr>
          <p:nvPr>
            <p:ph type="title"/>
          </p:nvPr>
        </p:nvSpPr>
        <p:spPr>
          <a:xfrm>
            <a:off x="3724072" y="629268"/>
            <a:ext cx="4732020" cy="1286160"/>
          </a:xfrm>
        </p:spPr>
        <p:txBody>
          <a:bodyPr anchor="b">
            <a:normAutofit/>
          </a:bodyPr>
          <a:lstStyle/>
          <a:p>
            <a:r>
              <a:rPr lang="en-US" sz="2800" dirty="0"/>
              <a:t>Important concepts that you should be able to explain and use now…</a:t>
            </a:r>
          </a:p>
        </p:txBody>
      </p:sp>
      <p:sp>
        <p:nvSpPr>
          <p:cNvPr id="3" name="Content Placeholder 2">
            <a:extLst>
              <a:ext uri="{FF2B5EF4-FFF2-40B4-BE49-F238E27FC236}">
                <a16:creationId xmlns:a16="http://schemas.microsoft.com/office/drawing/2014/main" id="{EA3774A9-3326-4C00-884E-0E82913902EC}"/>
              </a:ext>
            </a:extLst>
          </p:cNvPr>
          <p:cNvSpPr>
            <a:spLocks noGrp="1"/>
          </p:cNvSpPr>
          <p:nvPr>
            <p:ph idx="1"/>
          </p:nvPr>
        </p:nvSpPr>
        <p:spPr>
          <a:xfrm>
            <a:off x="3724073" y="2438400"/>
            <a:ext cx="4939867" cy="3785419"/>
          </a:xfrm>
        </p:spPr>
        <p:txBody>
          <a:bodyPr>
            <a:normAutofit/>
          </a:bodyPr>
          <a:lstStyle/>
          <a:p>
            <a:r>
              <a:rPr lang="en-US" sz="1700" dirty="0"/>
              <a:t>Difference between solution types:</a:t>
            </a:r>
          </a:p>
          <a:p>
            <a:pPr marL="800100" lvl="1" indent="-342900">
              <a:buFont typeface="+mj-lt"/>
              <a:buAutoNum type="alphaLcPeriod"/>
            </a:pPr>
            <a:r>
              <a:rPr lang="en-US" sz="1700" dirty="0"/>
              <a:t>a fixed action sequence (a plan),</a:t>
            </a:r>
          </a:p>
          <a:p>
            <a:pPr marL="800100" lvl="1" indent="-342900">
              <a:buFont typeface="+mj-lt"/>
              <a:buAutoNum type="alphaLcPeriod"/>
            </a:pPr>
            <a:r>
              <a:rPr lang="en-US" sz="1700" dirty="0"/>
              <a:t> a conditional plan (also called a strategy or policy), and</a:t>
            </a:r>
          </a:p>
          <a:p>
            <a:pPr marL="800100" lvl="1" indent="-342900">
              <a:buFont typeface="+mj-lt"/>
              <a:buAutoNum type="alphaLcPeriod"/>
            </a:pPr>
            <a:r>
              <a:rPr lang="en-US" sz="1700" dirty="0"/>
              <a:t>exploration.</a:t>
            </a:r>
          </a:p>
          <a:p>
            <a:r>
              <a:rPr lang="en-US" sz="1700" dirty="0"/>
              <a:t>What are belief states?</a:t>
            </a:r>
          </a:p>
          <a:p>
            <a:r>
              <a:rPr lang="en-US" sz="1700" dirty="0"/>
              <a:t>How actions can be used to coerce the world into known states.</a:t>
            </a:r>
          </a:p>
          <a:p>
            <a:r>
              <a:rPr lang="en-US" sz="1700" dirty="0"/>
              <a:t>How actions and observations can be used to learn about the state: State estimation with repeated predict and update steps.</a:t>
            </a:r>
          </a:p>
          <a:p>
            <a:r>
              <a:rPr lang="en-US" sz="1700" dirty="0"/>
              <a:t>The use of AND-OR trees to solve small problems.</a:t>
            </a:r>
          </a:p>
          <a:p>
            <a:endParaRPr lang="en-US" sz="1700" dirty="0"/>
          </a:p>
          <a:p>
            <a:endParaRPr lang="en-US" sz="1700" dirty="0"/>
          </a:p>
          <a:p>
            <a:endParaRPr lang="en-US" sz="1700" dirty="0"/>
          </a:p>
        </p:txBody>
      </p:sp>
      <p:pic>
        <p:nvPicPr>
          <p:cNvPr id="5" name="Picture 4">
            <a:extLst>
              <a:ext uri="{FF2B5EF4-FFF2-40B4-BE49-F238E27FC236}">
                <a16:creationId xmlns:a16="http://schemas.microsoft.com/office/drawing/2014/main" id="{B586A7B6-C475-452B-BF7B-D1447DB2D03A}"/>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65222" r="3855" b="2"/>
          <a:stretch/>
        </p:blipFill>
        <p:spPr>
          <a:xfrm>
            <a:off x="20" y="10"/>
            <a:ext cx="3476673" cy="6857990"/>
          </a:xfrm>
          <a:prstGeom prst="rect">
            <a:avLst/>
          </a:prstGeom>
          <a:effectLst/>
        </p:spPr>
      </p:pic>
      <p:cxnSp>
        <p:nvCxnSpPr>
          <p:cNvPr id="22"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6882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6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156C93-B2A1-45A3-BEB7-2B12E7E04323}"/>
              </a:ext>
            </a:extLst>
          </p:cNvPr>
          <p:cNvSpPr>
            <a:spLocks noGrp="1"/>
          </p:cNvSpPr>
          <p:nvPr>
            <p:ph type="title"/>
          </p:nvPr>
        </p:nvSpPr>
        <p:spPr>
          <a:xfrm>
            <a:off x="381000" y="559678"/>
            <a:ext cx="2866436" cy="4952492"/>
          </a:xfrm>
        </p:spPr>
        <p:txBody>
          <a:bodyPr>
            <a:normAutofit/>
          </a:bodyPr>
          <a:lstStyle/>
          <a:p>
            <a:r>
              <a:rPr lang="en-US" sz="2800" b="1" dirty="0">
                <a:solidFill>
                  <a:schemeClr val="bg1"/>
                </a:solidFill>
              </a:rPr>
              <a:t>Types of uncertainty in the environment*</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6352614-AA4A-9035-2670-F36466641095}"/>
              </a:ext>
            </a:extLst>
          </p:cNvPr>
          <p:cNvGrpSpPr/>
          <p:nvPr/>
        </p:nvGrpSpPr>
        <p:grpSpPr>
          <a:xfrm>
            <a:off x="3886200" y="570672"/>
            <a:ext cx="4686300" cy="1189803"/>
            <a:chOff x="3886200" y="570672"/>
            <a:chExt cx="4686300" cy="1189803"/>
          </a:xfrm>
        </p:grpSpPr>
        <p:sp>
          <p:nvSpPr>
            <p:cNvPr id="6" name="Rectangle: Rounded Corners 5">
              <a:extLst>
                <a:ext uri="{FF2B5EF4-FFF2-40B4-BE49-F238E27FC236}">
                  <a16:creationId xmlns:a16="http://schemas.microsoft.com/office/drawing/2014/main" id="{293D5586-6D61-E844-FA42-693EF4226E22}"/>
                </a:ext>
              </a:extLst>
            </p:cNvPr>
            <p:cNvSpPr/>
            <p:nvPr/>
          </p:nvSpPr>
          <p:spPr>
            <a:xfrm>
              <a:off x="3886200" y="570672"/>
              <a:ext cx="4686300" cy="1189803"/>
            </a:xfrm>
            <a:prstGeom prst="roundRect">
              <a:avLst>
                <a:gd name="adj" fmla="val 1000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7" name="Rectangle 6" descr="Dice">
              <a:extLst>
                <a:ext uri="{FF2B5EF4-FFF2-40B4-BE49-F238E27FC236}">
                  <a16:creationId xmlns:a16="http://schemas.microsoft.com/office/drawing/2014/main" id="{E722BED4-274C-C526-6BD4-B1988EA30ACF}"/>
                </a:ext>
              </a:extLst>
            </p:cNvPr>
            <p:cNvSpPr/>
            <p:nvPr/>
          </p:nvSpPr>
          <p:spPr>
            <a:xfrm>
              <a:off x="4246115" y="838378"/>
              <a:ext cx="654392" cy="65439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 name="Freeform: Shape 7">
              <a:extLst>
                <a:ext uri="{FF2B5EF4-FFF2-40B4-BE49-F238E27FC236}">
                  <a16:creationId xmlns:a16="http://schemas.microsoft.com/office/drawing/2014/main" id="{3172B548-C476-5BB7-BE67-97CF2FE7732A}"/>
                </a:ext>
              </a:extLst>
            </p:cNvPr>
            <p:cNvSpPr/>
            <p:nvPr/>
          </p:nvSpPr>
          <p:spPr>
            <a:xfrm>
              <a:off x="5260423" y="570672"/>
              <a:ext cx="3312076" cy="1189803"/>
            </a:xfrm>
            <a:custGeom>
              <a:avLst/>
              <a:gdLst>
                <a:gd name="connsiteX0" fmla="*/ 0 w 3312076"/>
                <a:gd name="connsiteY0" fmla="*/ 0 h 1189803"/>
                <a:gd name="connsiteX1" fmla="*/ 3312076 w 3312076"/>
                <a:gd name="connsiteY1" fmla="*/ 0 h 1189803"/>
                <a:gd name="connsiteX2" fmla="*/ 3312076 w 3312076"/>
                <a:gd name="connsiteY2" fmla="*/ 1189803 h 1189803"/>
                <a:gd name="connsiteX3" fmla="*/ 0 w 3312076"/>
                <a:gd name="connsiteY3" fmla="*/ 1189803 h 1189803"/>
                <a:gd name="connsiteX4" fmla="*/ 0 w 3312076"/>
                <a:gd name="connsiteY4" fmla="*/ 0 h 118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76" h="1189803">
                  <a:moveTo>
                    <a:pt x="0" y="0"/>
                  </a:moveTo>
                  <a:lnTo>
                    <a:pt x="3312076" y="0"/>
                  </a:lnTo>
                  <a:lnTo>
                    <a:pt x="3312076" y="1189803"/>
                  </a:lnTo>
                  <a:lnTo>
                    <a:pt x="0" y="11898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Nondeterministic Actions</a:t>
              </a:r>
              <a:r>
                <a:rPr lang="en-US" sz="1600" kern="1200" dirty="0"/>
                <a:t>:</a:t>
              </a:r>
              <a:br>
                <a:rPr lang="en-US" sz="1600" kern="1200" dirty="0"/>
              </a:br>
              <a:r>
                <a:rPr lang="en-US" sz="1600" kern="1200" dirty="0"/>
                <a:t>Outcome of an action in a state is uncertain.</a:t>
              </a:r>
            </a:p>
          </p:txBody>
        </p:sp>
      </p:grpSp>
      <p:grpSp>
        <p:nvGrpSpPr>
          <p:cNvPr id="21" name="Group 20">
            <a:extLst>
              <a:ext uri="{FF2B5EF4-FFF2-40B4-BE49-F238E27FC236}">
                <a16:creationId xmlns:a16="http://schemas.microsoft.com/office/drawing/2014/main" id="{5A2CB808-4923-C6A5-18F2-69A554F3BF57}"/>
              </a:ext>
            </a:extLst>
          </p:cNvPr>
          <p:cNvGrpSpPr/>
          <p:nvPr/>
        </p:nvGrpSpPr>
        <p:grpSpPr>
          <a:xfrm>
            <a:off x="3886200" y="2057927"/>
            <a:ext cx="4686300" cy="1189803"/>
            <a:chOff x="3886200" y="2057927"/>
            <a:chExt cx="4686300" cy="1189803"/>
          </a:xfrm>
        </p:grpSpPr>
        <p:sp>
          <p:nvSpPr>
            <p:cNvPr id="10" name="Rectangle: Rounded Corners 9">
              <a:extLst>
                <a:ext uri="{FF2B5EF4-FFF2-40B4-BE49-F238E27FC236}">
                  <a16:creationId xmlns:a16="http://schemas.microsoft.com/office/drawing/2014/main" id="{861C36B9-3906-56C5-ECDE-6B4F42DD8BB4}"/>
                </a:ext>
              </a:extLst>
            </p:cNvPr>
            <p:cNvSpPr/>
            <p:nvPr/>
          </p:nvSpPr>
          <p:spPr>
            <a:xfrm>
              <a:off x="3886200" y="2057927"/>
              <a:ext cx="4686300" cy="1189803"/>
            </a:xfrm>
            <a:prstGeom prst="roundRect">
              <a:avLst>
                <a:gd name="adj" fmla="val 1000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Blind">
              <a:extLst>
                <a:ext uri="{FF2B5EF4-FFF2-40B4-BE49-F238E27FC236}">
                  <a16:creationId xmlns:a16="http://schemas.microsoft.com/office/drawing/2014/main" id="{0DE7C908-4942-4D93-714D-5C86613733A3}"/>
                </a:ext>
              </a:extLst>
            </p:cNvPr>
            <p:cNvSpPr/>
            <p:nvPr/>
          </p:nvSpPr>
          <p:spPr>
            <a:xfrm>
              <a:off x="4246115" y="2325633"/>
              <a:ext cx="654392" cy="654392"/>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F6EECA26-2B36-0076-A16A-94BF0FA1CD1E}"/>
                </a:ext>
              </a:extLst>
            </p:cNvPr>
            <p:cNvSpPr/>
            <p:nvPr/>
          </p:nvSpPr>
          <p:spPr>
            <a:xfrm>
              <a:off x="5260423" y="2057927"/>
              <a:ext cx="3312076" cy="1189803"/>
            </a:xfrm>
            <a:custGeom>
              <a:avLst/>
              <a:gdLst>
                <a:gd name="connsiteX0" fmla="*/ 0 w 3312076"/>
                <a:gd name="connsiteY0" fmla="*/ 0 h 1189803"/>
                <a:gd name="connsiteX1" fmla="*/ 3312076 w 3312076"/>
                <a:gd name="connsiteY1" fmla="*/ 0 h 1189803"/>
                <a:gd name="connsiteX2" fmla="*/ 3312076 w 3312076"/>
                <a:gd name="connsiteY2" fmla="*/ 1189803 h 1189803"/>
                <a:gd name="connsiteX3" fmla="*/ 0 w 3312076"/>
                <a:gd name="connsiteY3" fmla="*/ 1189803 h 1189803"/>
                <a:gd name="connsiteX4" fmla="*/ 0 w 3312076"/>
                <a:gd name="connsiteY4" fmla="*/ 0 h 118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76" h="1189803">
                  <a:moveTo>
                    <a:pt x="0" y="0"/>
                  </a:moveTo>
                  <a:lnTo>
                    <a:pt x="3312076" y="0"/>
                  </a:lnTo>
                  <a:lnTo>
                    <a:pt x="3312076" y="1189803"/>
                  </a:lnTo>
                  <a:lnTo>
                    <a:pt x="0" y="11898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 observations</a:t>
              </a:r>
              <a:r>
                <a:rPr lang="en-US" sz="1600" kern="1200" dirty="0"/>
                <a:t>: </a:t>
              </a:r>
              <a:br>
                <a:rPr lang="en-US" sz="1600" kern="1200" dirty="0"/>
              </a:br>
              <a:r>
                <a:rPr lang="en-US" sz="1600" kern="1200" dirty="0" err="1"/>
                <a:t>Sensorless</a:t>
              </a:r>
              <a:r>
                <a:rPr lang="en-US" sz="1600" kern="1200" dirty="0"/>
                <a:t> problems.</a:t>
              </a:r>
            </a:p>
          </p:txBody>
        </p:sp>
      </p:grpSp>
      <p:grpSp>
        <p:nvGrpSpPr>
          <p:cNvPr id="22" name="Group 21">
            <a:extLst>
              <a:ext uri="{FF2B5EF4-FFF2-40B4-BE49-F238E27FC236}">
                <a16:creationId xmlns:a16="http://schemas.microsoft.com/office/drawing/2014/main" id="{432BDB28-BDE9-6D2C-5EA8-A7DF843551B3}"/>
              </a:ext>
            </a:extLst>
          </p:cNvPr>
          <p:cNvGrpSpPr/>
          <p:nvPr/>
        </p:nvGrpSpPr>
        <p:grpSpPr>
          <a:xfrm>
            <a:off x="3886200" y="3545181"/>
            <a:ext cx="4686300" cy="1189803"/>
            <a:chOff x="3886200" y="3545181"/>
            <a:chExt cx="4686300" cy="1189803"/>
          </a:xfrm>
        </p:grpSpPr>
        <p:sp>
          <p:nvSpPr>
            <p:cNvPr id="14" name="Rectangle: Rounded Corners 13">
              <a:extLst>
                <a:ext uri="{FF2B5EF4-FFF2-40B4-BE49-F238E27FC236}">
                  <a16:creationId xmlns:a16="http://schemas.microsoft.com/office/drawing/2014/main" id="{2EAAA909-EC4A-D980-EAC0-467F6BE57D75}"/>
                </a:ext>
              </a:extLst>
            </p:cNvPr>
            <p:cNvSpPr/>
            <p:nvPr/>
          </p:nvSpPr>
          <p:spPr>
            <a:xfrm>
              <a:off x="3886200" y="3545181"/>
              <a:ext cx="4686300" cy="1189803"/>
            </a:xfrm>
            <a:prstGeom prst="roundRect">
              <a:avLst>
                <a:gd name="adj" fmla="val 1000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Microscope">
              <a:extLst>
                <a:ext uri="{FF2B5EF4-FFF2-40B4-BE49-F238E27FC236}">
                  <a16:creationId xmlns:a16="http://schemas.microsoft.com/office/drawing/2014/main" id="{6478EB25-EC46-B2A7-CE16-2AA4BDA76611}"/>
                </a:ext>
              </a:extLst>
            </p:cNvPr>
            <p:cNvSpPr/>
            <p:nvPr/>
          </p:nvSpPr>
          <p:spPr>
            <a:xfrm>
              <a:off x="4246115" y="3812887"/>
              <a:ext cx="654392" cy="654392"/>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AF361779-450D-22D8-6419-58964B50BFA1}"/>
                </a:ext>
              </a:extLst>
            </p:cNvPr>
            <p:cNvSpPr/>
            <p:nvPr/>
          </p:nvSpPr>
          <p:spPr>
            <a:xfrm>
              <a:off x="5260423" y="3545181"/>
              <a:ext cx="3312076" cy="1189803"/>
            </a:xfrm>
            <a:custGeom>
              <a:avLst/>
              <a:gdLst>
                <a:gd name="connsiteX0" fmla="*/ 0 w 3312076"/>
                <a:gd name="connsiteY0" fmla="*/ 0 h 1189803"/>
                <a:gd name="connsiteX1" fmla="*/ 3312076 w 3312076"/>
                <a:gd name="connsiteY1" fmla="*/ 0 h 1189803"/>
                <a:gd name="connsiteX2" fmla="*/ 3312076 w 3312076"/>
                <a:gd name="connsiteY2" fmla="*/ 1189803 h 1189803"/>
                <a:gd name="connsiteX3" fmla="*/ 0 w 3312076"/>
                <a:gd name="connsiteY3" fmla="*/ 1189803 h 1189803"/>
                <a:gd name="connsiteX4" fmla="*/ 0 w 3312076"/>
                <a:gd name="connsiteY4" fmla="*/ 0 h 118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76" h="1189803">
                  <a:moveTo>
                    <a:pt x="0" y="0"/>
                  </a:moveTo>
                  <a:lnTo>
                    <a:pt x="3312076" y="0"/>
                  </a:lnTo>
                  <a:lnTo>
                    <a:pt x="3312076" y="1189803"/>
                  </a:lnTo>
                  <a:lnTo>
                    <a:pt x="0" y="11898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Partially observable environments</a:t>
              </a:r>
              <a:r>
                <a:rPr lang="en-US" sz="1600" kern="1200" dirty="0"/>
                <a:t>: </a:t>
              </a:r>
              <a:br>
                <a:rPr lang="en-US" sz="1600" kern="1200" dirty="0"/>
              </a:br>
              <a:r>
                <a:rPr lang="en-US" sz="1600" kern="1200" dirty="0"/>
                <a:t>The agent cannot directly observe the state of the environment.</a:t>
              </a:r>
            </a:p>
          </p:txBody>
        </p:sp>
      </p:grpSp>
      <p:grpSp>
        <p:nvGrpSpPr>
          <p:cNvPr id="23" name="Group 22">
            <a:extLst>
              <a:ext uri="{FF2B5EF4-FFF2-40B4-BE49-F238E27FC236}">
                <a16:creationId xmlns:a16="http://schemas.microsoft.com/office/drawing/2014/main" id="{7078B90B-CA46-4C20-C76C-6848948946A4}"/>
              </a:ext>
            </a:extLst>
          </p:cNvPr>
          <p:cNvGrpSpPr/>
          <p:nvPr/>
        </p:nvGrpSpPr>
        <p:grpSpPr>
          <a:xfrm>
            <a:off x="3886200" y="5032436"/>
            <a:ext cx="4686300" cy="1189803"/>
            <a:chOff x="3886200" y="5032436"/>
            <a:chExt cx="4686300" cy="1189803"/>
          </a:xfrm>
        </p:grpSpPr>
        <p:sp>
          <p:nvSpPr>
            <p:cNvPr id="17" name="Rectangle: Rounded Corners 16">
              <a:extLst>
                <a:ext uri="{FF2B5EF4-FFF2-40B4-BE49-F238E27FC236}">
                  <a16:creationId xmlns:a16="http://schemas.microsoft.com/office/drawing/2014/main" id="{ACB194B4-4843-44E6-367B-F6010A3D40BB}"/>
                </a:ext>
              </a:extLst>
            </p:cNvPr>
            <p:cNvSpPr/>
            <p:nvPr/>
          </p:nvSpPr>
          <p:spPr>
            <a:xfrm>
              <a:off x="3886200" y="5032436"/>
              <a:ext cx="4686300" cy="1189803"/>
            </a:xfrm>
            <a:prstGeom prst="roundRect">
              <a:avLst>
                <a:gd name="adj" fmla="val 1000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18" name="Rectangle 17" descr="Help">
              <a:extLst>
                <a:ext uri="{FF2B5EF4-FFF2-40B4-BE49-F238E27FC236}">
                  <a16:creationId xmlns:a16="http://schemas.microsoft.com/office/drawing/2014/main" id="{8639D950-4D11-A026-FF0A-EC1889FD83A8}"/>
                </a:ext>
              </a:extLst>
            </p:cNvPr>
            <p:cNvSpPr/>
            <p:nvPr/>
          </p:nvSpPr>
          <p:spPr>
            <a:xfrm>
              <a:off x="4246115" y="5300142"/>
              <a:ext cx="654392" cy="654392"/>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9" name="Freeform: Shape 18">
              <a:extLst>
                <a:ext uri="{FF2B5EF4-FFF2-40B4-BE49-F238E27FC236}">
                  <a16:creationId xmlns:a16="http://schemas.microsoft.com/office/drawing/2014/main" id="{88AF98B3-46D1-CB92-1634-1DEB49CD76E0}"/>
                </a:ext>
              </a:extLst>
            </p:cNvPr>
            <p:cNvSpPr/>
            <p:nvPr/>
          </p:nvSpPr>
          <p:spPr>
            <a:xfrm>
              <a:off x="5260423" y="5032436"/>
              <a:ext cx="3312076" cy="1189803"/>
            </a:xfrm>
            <a:custGeom>
              <a:avLst/>
              <a:gdLst>
                <a:gd name="connsiteX0" fmla="*/ 0 w 3312076"/>
                <a:gd name="connsiteY0" fmla="*/ 0 h 1189803"/>
                <a:gd name="connsiteX1" fmla="*/ 3312076 w 3312076"/>
                <a:gd name="connsiteY1" fmla="*/ 0 h 1189803"/>
                <a:gd name="connsiteX2" fmla="*/ 3312076 w 3312076"/>
                <a:gd name="connsiteY2" fmla="*/ 1189803 h 1189803"/>
                <a:gd name="connsiteX3" fmla="*/ 0 w 3312076"/>
                <a:gd name="connsiteY3" fmla="*/ 1189803 h 1189803"/>
                <a:gd name="connsiteX4" fmla="*/ 0 w 3312076"/>
                <a:gd name="connsiteY4" fmla="*/ 0 h 118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76" h="1189803">
                  <a:moveTo>
                    <a:pt x="0" y="0"/>
                  </a:moveTo>
                  <a:lnTo>
                    <a:pt x="3312076" y="0"/>
                  </a:lnTo>
                  <a:lnTo>
                    <a:pt x="3312076" y="1189803"/>
                  </a:lnTo>
                  <a:lnTo>
                    <a:pt x="0" y="11898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Exploration:</a:t>
              </a:r>
              <a:br>
                <a:rPr lang="en-US" sz="1600" b="1" kern="1200" dirty="0"/>
              </a:br>
              <a:r>
                <a:rPr lang="en-US" sz="1600" b="0" kern="1200" dirty="0"/>
                <a:t>Unknown environments and </a:t>
              </a:r>
              <a:br>
                <a:rPr lang="en-US" sz="1600" b="0" kern="1200" dirty="0"/>
              </a:br>
              <a:r>
                <a:rPr lang="en-US" sz="1600" b="0" kern="1200" dirty="0"/>
                <a:t>online search.</a:t>
              </a:r>
            </a:p>
          </p:txBody>
        </p:sp>
      </p:grpSp>
      <p:sp>
        <p:nvSpPr>
          <p:cNvPr id="3" name="Rectangle 2">
            <a:extLst>
              <a:ext uri="{FF2B5EF4-FFF2-40B4-BE49-F238E27FC236}">
                <a16:creationId xmlns:a16="http://schemas.microsoft.com/office/drawing/2014/main" id="{F805E52B-A609-41F5-A7CB-87B18EBB6365}"/>
              </a:ext>
            </a:extLst>
          </p:cNvPr>
          <p:cNvSpPr/>
          <p:nvPr/>
        </p:nvSpPr>
        <p:spPr>
          <a:xfrm>
            <a:off x="152400" y="6199730"/>
            <a:ext cx="3070860" cy="584775"/>
          </a:xfrm>
          <a:prstGeom prst="rect">
            <a:avLst/>
          </a:prstGeom>
        </p:spPr>
        <p:txBody>
          <a:bodyPr wrap="square">
            <a:spAutoFit/>
          </a:bodyPr>
          <a:lstStyle/>
          <a:p>
            <a:pPr algn="ctr"/>
            <a:r>
              <a:rPr lang="en-US" sz="1600" dirty="0">
                <a:solidFill>
                  <a:schemeClr val="bg2">
                    <a:lumMod val="75000"/>
                  </a:schemeClr>
                </a:solidFill>
              </a:rPr>
              <a:t>* we will quantify uncertainty with probabilities later.</a:t>
            </a:r>
          </a:p>
        </p:txBody>
      </p:sp>
    </p:spTree>
    <p:extLst>
      <p:ext uri="{BB962C8B-B14F-4D97-AF65-F5344CB8AC3E}">
        <p14:creationId xmlns:p14="http://schemas.microsoft.com/office/powerpoint/2010/main" val="196015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A12E9B-5CBD-48F0-BA61-5D4D6B7267D8}"/>
              </a:ext>
              <a:ext uri="{C183D7F6-B498-43B3-948B-1728B52AA6E4}">
                <adec:decorative xmlns:adec="http://schemas.microsoft.com/office/drawing/2017/decorative" val="1"/>
              </a:ext>
            </a:extLst>
          </p:cNvPr>
          <p:cNvPicPr>
            <a:picLocks noChangeAspect="1"/>
          </p:cNvPicPr>
          <p:nvPr/>
        </p:nvPicPr>
        <p:blipFill rotWithShape="1">
          <a:blip r:embed="rId2"/>
          <a:srcRect t="9091" r="19091"/>
          <a:stretch>
            <a:fillRect/>
          </a:stretch>
        </p:blipFill>
        <p:spPr>
          <a:xfrm>
            <a:off x="20" y="10"/>
            <a:ext cx="9143980" cy="6857990"/>
          </a:xfrm>
          <a:prstGeom prst="rect">
            <a:avLst/>
          </a:prstGeom>
        </p:spPr>
      </p:pic>
      <p:sp>
        <p:nvSpPr>
          <p:cNvPr id="20" name="Rectangle 1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75865" y="-511"/>
            <a:ext cx="4592270" cy="9144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525CBB57-E577-49C1-AF52-D54F6362FB47}"/>
              </a:ext>
            </a:extLst>
          </p:cNvPr>
          <p:cNvSpPr>
            <a:spLocks noGrp="1"/>
          </p:cNvSpPr>
          <p:nvPr>
            <p:ph type="title"/>
          </p:nvPr>
        </p:nvSpPr>
        <p:spPr>
          <a:xfrm>
            <a:off x="303414" y="3091928"/>
            <a:ext cx="6808922" cy="2387600"/>
          </a:xfrm>
        </p:spPr>
        <p:txBody>
          <a:bodyPr vert="horz" lIns="91440" tIns="45720" rIns="91440" bIns="45720" rtlCol="0" anchor="b">
            <a:normAutofit/>
          </a:bodyPr>
          <a:lstStyle/>
          <a:p>
            <a:r>
              <a:rPr lang="en-US" sz="5700" b="1">
                <a:solidFill>
                  <a:schemeClr val="bg1"/>
                </a:solidFill>
                <a:effectLst>
                  <a:outerShdw blurRad="38100" dist="38100" dir="2700000" algn="tl">
                    <a:srgbClr val="000000">
                      <a:alpha val="43137"/>
                    </a:srgbClr>
                  </a:outerShdw>
                </a:effectLst>
              </a:rPr>
              <a:t>Nondeterministic Actions</a:t>
            </a:r>
          </a:p>
        </p:txBody>
      </p:sp>
      <p:sp>
        <p:nvSpPr>
          <p:cNvPr id="22" name="Rectangle: Rounded Corners 2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2079998C-7107-469E-AFD1-868BB8491702}"/>
              </a:ext>
            </a:extLst>
          </p:cNvPr>
          <p:cNvSpPr>
            <a:spLocks noGrp="1"/>
          </p:cNvSpPr>
          <p:nvPr>
            <p:ph type="body" idx="1"/>
          </p:nvPr>
        </p:nvSpPr>
        <p:spPr>
          <a:xfrm>
            <a:off x="303414" y="5624945"/>
            <a:ext cx="6808922" cy="592975"/>
          </a:xfrm>
        </p:spPr>
        <p:txBody>
          <a:bodyPr vert="horz" lIns="91440" tIns="45720" rIns="91440" bIns="45720" rtlCol="0" anchor="ctr">
            <a:normAutofit/>
          </a:bodyPr>
          <a:lstStyle/>
          <a:p>
            <a:r>
              <a:rPr lang="en-US" dirty="0">
                <a:solidFill>
                  <a:schemeClr val="bg1"/>
                </a:solidFill>
              </a:rPr>
              <a:t>Stochastic Environment (Stochastic Transition Model)</a:t>
            </a:r>
          </a:p>
        </p:txBody>
      </p:sp>
    </p:spTree>
    <p:extLst>
      <p:ext uri="{BB962C8B-B14F-4D97-AF65-F5344CB8AC3E}">
        <p14:creationId xmlns:p14="http://schemas.microsoft.com/office/powerpoint/2010/main" val="421031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B004D9-BB78-4C90-99E9-26B51D24751A}"/>
              </a:ext>
            </a:extLst>
          </p:cNvPr>
          <p:cNvSpPr>
            <a:spLocks noGrp="1"/>
          </p:cNvSpPr>
          <p:nvPr>
            <p:ph type="title"/>
          </p:nvPr>
        </p:nvSpPr>
        <p:spPr/>
        <p:txBody>
          <a:bodyPr>
            <a:normAutofit/>
          </a:bodyPr>
          <a:lstStyle/>
          <a:p>
            <a:r>
              <a:rPr lang="en-US" sz="4000" dirty="0"/>
              <a:t>Definition: Nondeterministic Actions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98A81B8-EC8C-4D15-A4D6-463770E10AC9}"/>
                  </a:ext>
                </a:extLst>
              </p:cNvPr>
              <p:cNvSpPr>
                <a:spLocks noGrp="1"/>
              </p:cNvSpPr>
              <p:nvPr>
                <p:ph idx="1"/>
              </p:nvPr>
            </p:nvSpPr>
            <p:spPr/>
            <p:txBody>
              <a:bodyPr>
                <a:normAutofit/>
              </a:bodyPr>
              <a:lstStyle/>
              <a:p>
                <a:pPr marL="0" indent="0">
                  <a:buNone/>
                </a:pPr>
                <a:r>
                  <a:rPr lang="en-US" dirty="0"/>
                  <a:t>The outcome of actions in the environment is nondeterministic = the </a:t>
                </a:r>
                <a:r>
                  <a:rPr lang="en-US" b="1" dirty="0">
                    <a:solidFill>
                      <a:srgbClr val="FF0000"/>
                    </a:solidFill>
                  </a:rPr>
                  <a:t>transition model needs to describe uncertainty.</a:t>
                </a:r>
              </a:p>
              <a:p>
                <a:pPr marL="0" indent="0">
                  <a:buNone/>
                </a:pPr>
                <a:endParaRPr lang="en-US" dirty="0"/>
              </a:p>
              <a:p>
                <a:pPr marL="0" indent="0">
                  <a:buNone/>
                </a:pPr>
                <a:r>
                  <a:rPr lang="en-US" dirty="0"/>
                  <a:t>Example transition: </a:t>
                </a:r>
                <a:br>
                  <a:rPr lang="en-US" b="0" i="1" dirty="0">
                    <a:latin typeface="Cambria Math" panose="02040503050406030204" pitchFamily="18" charset="0"/>
                  </a:rPr>
                </a:br>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𝑅𝑒𝑠𝑢𝑙𝑡𝑠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e>
                    </m:d>
                  </m:oMath>
                </a14:m>
                <a:r>
                  <a:rPr lang="en-US" dirty="0"/>
                  <a:t> </a:t>
                </a:r>
                <a:br>
                  <a:rPr lang="en-US" dirty="0"/>
                </a:br>
                <a:br>
                  <a:rPr lang="en-US" dirty="0"/>
                </a:br>
                <a:r>
                  <a:rPr lang="en-US" dirty="0"/>
                  <a:t>i.e., action </a:t>
                </a:r>
                <a14:m>
                  <m:oMath xmlns:m="http://schemas.openxmlformats.org/officeDocument/2006/math">
                    <m:r>
                      <a:rPr lang="en-US" b="0" i="1" smtClean="0">
                        <a:latin typeface="Cambria Math" panose="02040503050406030204" pitchFamily="18" charset="0"/>
                      </a:rPr>
                      <m:t>𝑎</m:t>
                    </m:r>
                  </m:oMath>
                </a14:m>
                <a:r>
                  <a:rPr lang="en-US" dirty="0"/>
                  <a:t>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1</m:t>
                        </m:r>
                      </m:sub>
                    </m:sSub>
                  </m:oMath>
                </a14:m>
                <a:r>
                  <a:rPr lang="en-US" dirty="0"/>
                  <a:t> can lead to one of several states. </a:t>
                </a:r>
              </a:p>
            </p:txBody>
          </p:sp>
        </mc:Choice>
        <mc:Fallback xmlns="">
          <p:sp>
            <p:nvSpPr>
              <p:cNvPr id="5" name="Content Placeholder 4">
                <a:extLst>
                  <a:ext uri="{FF2B5EF4-FFF2-40B4-BE49-F238E27FC236}">
                    <a16:creationId xmlns:a16="http://schemas.microsoft.com/office/drawing/2014/main" id="{A98A81B8-EC8C-4D15-A4D6-463770E10AC9}"/>
                  </a:ext>
                </a:extLst>
              </p:cNvPr>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sp>
        <p:nvSpPr>
          <p:cNvPr id="2" name="Speech Bubble: Rectangle 1">
            <a:extLst>
              <a:ext uri="{FF2B5EF4-FFF2-40B4-BE49-F238E27FC236}">
                <a16:creationId xmlns:a16="http://schemas.microsoft.com/office/drawing/2014/main" id="{8431849B-D0BA-3291-B669-3E019B0FDF52}"/>
              </a:ext>
            </a:extLst>
          </p:cNvPr>
          <p:cNvSpPr/>
          <p:nvPr/>
        </p:nvSpPr>
        <p:spPr>
          <a:xfrm>
            <a:off x="4114800" y="3278011"/>
            <a:ext cx="1752600" cy="381000"/>
          </a:xfrm>
          <a:prstGeom prst="wedgeRectCallout">
            <a:avLst>
              <a:gd name="adj1" fmla="val -74295"/>
              <a:gd name="adj2" fmla="val 266945"/>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Note the ‘s’ here</a:t>
            </a:r>
          </a:p>
        </p:txBody>
      </p:sp>
    </p:spTree>
    <p:extLst>
      <p:ext uri="{BB962C8B-B14F-4D97-AF65-F5344CB8AC3E}">
        <p14:creationId xmlns:p14="http://schemas.microsoft.com/office/powerpoint/2010/main" val="236645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F55D-540F-4B2C-9309-DA830B7EA9C9}"/>
              </a:ext>
            </a:extLst>
          </p:cNvPr>
          <p:cNvSpPr>
            <a:spLocks noGrp="1"/>
          </p:cNvSpPr>
          <p:nvPr>
            <p:ph type="title"/>
          </p:nvPr>
        </p:nvSpPr>
        <p:spPr>
          <a:xfrm>
            <a:off x="628650" y="365126"/>
            <a:ext cx="5448300" cy="1325563"/>
          </a:xfrm>
        </p:spPr>
        <p:txBody>
          <a:bodyPr/>
          <a:lstStyle/>
          <a:p>
            <a:r>
              <a:rPr lang="en-US" dirty="0"/>
              <a:t>Example:</a:t>
            </a:r>
            <a:br>
              <a:rPr lang="en-US" dirty="0"/>
            </a:br>
            <a:r>
              <a:rPr lang="en-US" dirty="0"/>
              <a:t>Erratic Vacuum World</a:t>
            </a:r>
          </a:p>
        </p:txBody>
      </p:sp>
      <p:sp>
        <p:nvSpPr>
          <p:cNvPr id="3" name="Content Placeholder 2">
            <a:extLst>
              <a:ext uri="{FF2B5EF4-FFF2-40B4-BE49-F238E27FC236}">
                <a16:creationId xmlns:a16="http://schemas.microsoft.com/office/drawing/2014/main" id="{E1341D23-CA4F-497B-8414-60B090A59702}"/>
              </a:ext>
            </a:extLst>
          </p:cNvPr>
          <p:cNvSpPr>
            <a:spLocks noGrp="1"/>
          </p:cNvSpPr>
          <p:nvPr>
            <p:ph idx="1"/>
          </p:nvPr>
        </p:nvSpPr>
        <p:spPr>
          <a:xfrm>
            <a:off x="628650" y="2133599"/>
            <a:ext cx="7886700" cy="4043363"/>
          </a:xfrm>
        </p:spPr>
        <p:txBody>
          <a:bodyPr/>
          <a:lstStyle/>
          <a:p>
            <a:pPr marL="0" indent="0">
              <a:buNone/>
            </a:pPr>
            <a:r>
              <a:rPr lang="en-US" dirty="0"/>
              <a:t>Regular deterministic vacuum world, but the action ‘</a:t>
            </a:r>
            <a:r>
              <a:rPr lang="en-US" b="1" dirty="0"/>
              <a:t>suck</a:t>
            </a:r>
            <a:r>
              <a:rPr lang="en-US" dirty="0"/>
              <a:t>’ is more powerful and </a:t>
            </a:r>
            <a:r>
              <a:rPr lang="en-US" b="1" dirty="0"/>
              <a:t>nondeterministic</a:t>
            </a:r>
            <a:r>
              <a:rPr lang="en-US" dirty="0"/>
              <a:t>:</a:t>
            </a:r>
          </a:p>
          <a:p>
            <a:endParaRPr lang="en-US" dirty="0"/>
          </a:p>
          <a:p>
            <a:pPr marL="514350" indent="-514350">
              <a:buFont typeface="+mj-lt"/>
              <a:buAutoNum type="alphaLcParenR"/>
            </a:pPr>
            <a:r>
              <a:rPr lang="en-US" b="1" dirty="0"/>
              <a:t>On a dirty square</a:t>
            </a:r>
            <a:r>
              <a:rPr lang="en-US" dirty="0"/>
              <a:t>: cleans the square and sometimes cleans dirt on adjacent squares as well.</a:t>
            </a:r>
          </a:p>
          <a:p>
            <a:pPr marL="514350" indent="-514350">
              <a:buFont typeface="+mj-lt"/>
              <a:buAutoNum type="alphaLcParenR"/>
            </a:pPr>
            <a:r>
              <a:rPr lang="en-US" b="1" dirty="0"/>
              <a:t>On a clean square</a:t>
            </a:r>
            <a:r>
              <a:rPr lang="en-US" dirty="0"/>
              <a:t>: sometimes deposits some dirt on the square.</a:t>
            </a:r>
          </a:p>
        </p:txBody>
      </p:sp>
      <p:grpSp>
        <p:nvGrpSpPr>
          <p:cNvPr id="9" name="Group 8">
            <a:extLst>
              <a:ext uri="{FF2B5EF4-FFF2-40B4-BE49-F238E27FC236}">
                <a16:creationId xmlns:a16="http://schemas.microsoft.com/office/drawing/2014/main" id="{8086F884-B85D-B6E2-40E3-6AD2D98F486D}"/>
              </a:ext>
              <a:ext uri="{C183D7F6-B498-43B3-948B-1728B52AA6E4}">
                <adec:decorative xmlns:adec="http://schemas.microsoft.com/office/drawing/2017/decorative" val="1"/>
              </a:ext>
            </a:extLst>
          </p:cNvPr>
          <p:cNvGrpSpPr/>
          <p:nvPr/>
        </p:nvGrpSpPr>
        <p:grpSpPr>
          <a:xfrm>
            <a:off x="6076950" y="365126"/>
            <a:ext cx="2438400" cy="1247554"/>
            <a:chOff x="6076950" y="365126"/>
            <a:chExt cx="2438400" cy="1247554"/>
          </a:xfrm>
        </p:grpSpPr>
        <p:pic>
          <p:nvPicPr>
            <p:cNvPr id="4" name="Picture 4" descr="vacuum2-environment">
              <a:extLst>
                <a:ext uri="{FF2B5EF4-FFF2-40B4-BE49-F238E27FC236}">
                  <a16:creationId xmlns:a16="http://schemas.microsoft.com/office/drawing/2014/main" id="{A6C70B05-2B87-4CEA-9D3A-9FFD2CC899F8}"/>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5" name="Freeform: Shape 4">
              <a:extLst>
                <a:ext uri="{FF2B5EF4-FFF2-40B4-BE49-F238E27FC236}">
                  <a16:creationId xmlns:a16="http://schemas.microsoft.com/office/drawing/2014/main" id="{8D6BE6F7-05E5-D1BA-D236-1A8ED4302A57}"/>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8090356D-1FEC-FB61-F650-F6E49DA0AF98}"/>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65A1F79E-8D69-D50E-56C6-B86F88AB9A35}"/>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8C60415D-2152-8E0E-9AAF-5ABB3C32085C}"/>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9892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DBC-632E-4D75-8554-9AAFD7FCD633}"/>
              </a:ext>
            </a:extLst>
          </p:cNvPr>
          <p:cNvSpPr>
            <a:spLocks noGrp="1"/>
          </p:cNvSpPr>
          <p:nvPr>
            <p:ph type="title"/>
          </p:nvPr>
        </p:nvSpPr>
        <p:spPr/>
        <p:txBody>
          <a:bodyPr/>
          <a:lstStyle/>
          <a:p>
            <a:r>
              <a:rPr lang="en-US" dirty="0"/>
              <a:t>Example: </a:t>
            </a:r>
            <a:br>
              <a:rPr lang="en-US" dirty="0"/>
            </a:br>
            <a:r>
              <a:rPr lang="en-US" dirty="0"/>
              <a:t>Erratic Vacuum World</a:t>
            </a:r>
          </a:p>
        </p:txBody>
      </p:sp>
      <p:sp>
        <p:nvSpPr>
          <p:cNvPr id="12" name="TextBox 11">
            <a:extLst>
              <a:ext uri="{FF2B5EF4-FFF2-40B4-BE49-F238E27FC236}">
                <a16:creationId xmlns:a16="http://schemas.microsoft.com/office/drawing/2014/main" id="{DD08B828-1B39-4A4C-8EC7-0B9FE0E6B259}"/>
              </a:ext>
            </a:extLst>
          </p:cNvPr>
          <p:cNvSpPr txBox="1"/>
          <p:nvPr/>
        </p:nvSpPr>
        <p:spPr>
          <a:xfrm>
            <a:off x="628650" y="5473920"/>
            <a:ext cx="8210550" cy="830997"/>
          </a:xfrm>
          <a:prstGeom prst="rect">
            <a:avLst/>
          </a:prstGeom>
          <a:noFill/>
        </p:spPr>
        <p:txBody>
          <a:bodyPr wrap="square" rtlCol="0">
            <a:spAutoFit/>
          </a:bodyPr>
          <a:lstStyle/>
          <a:p>
            <a:r>
              <a:rPr lang="en-US" sz="2400" dirty="0"/>
              <a:t>Suck can lead to two different states! We need a conditional plan</a:t>
            </a:r>
          </a:p>
          <a:p>
            <a:r>
              <a:rPr lang="en-US" sz="2400" dirty="0"/>
              <a:t>		[Suck, </a:t>
            </a:r>
            <a:r>
              <a:rPr lang="en-US" sz="2400" b="1" dirty="0"/>
              <a:t>if</a:t>
            </a:r>
            <a:r>
              <a:rPr lang="en-US" sz="2400" dirty="0"/>
              <a:t> State = 5 </a:t>
            </a:r>
            <a:r>
              <a:rPr lang="en-US" sz="2400" b="1" dirty="0"/>
              <a:t>then</a:t>
            </a:r>
            <a:r>
              <a:rPr lang="en-US" sz="2400" dirty="0"/>
              <a:t> [Right, Suck] </a:t>
            </a:r>
            <a:r>
              <a:rPr lang="en-US" sz="2400" b="1" dirty="0"/>
              <a:t>else</a:t>
            </a:r>
            <a:r>
              <a:rPr lang="en-US" sz="2400" dirty="0"/>
              <a:t> []]</a:t>
            </a:r>
          </a:p>
        </p:txBody>
      </p:sp>
      <p:grpSp>
        <p:nvGrpSpPr>
          <p:cNvPr id="5" name="Group 4">
            <a:extLst>
              <a:ext uri="{FF2B5EF4-FFF2-40B4-BE49-F238E27FC236}">
                <a16:creationId xmlns:a16="http://schemas.microsoft.com/office/drawing/2014/main" id="{F6840CB8-F933-B674-E460-0CF17721C7C6}"/>
              </a:ext>
              <a:ext uri="{C183D7F6-B498-43B3-948B-1728B52AA6E4}">
                <adec:decorative xmlns:adec="http://schemas.microsoft.com/office/drawing/2017/decorative" val="1"/>
              </a:ext>
            </a:extLst>
          </p:cNvPr>
          <p:cNvGrpSpPr/>
          <p:nvPr/>
        </p:nvGrpSpPr>
        <p:grpSpPr>
          <a:xfrm>
            <a:off x="6076950" y="365126"/>
            <a:ext cx="2438400" cy="1247554"/>
            <a:chOff x="6076950" y="365126"/>
            <a:chExt cx="2438400" cy="1247554"/>
          </a:xfrm>
        </p:grpSpPr>
        <p:pic>
          <p:nvPicPr>
            <p:cNvPr id="7" name="Picture 4" descr="vacuum2-environment">
              <a:extLst>
                <a:ext uri="{FF2B5EF4-FFF2-40B4-BE49-F238E27FC236}">
                  <a16:creationId xmlns:a16="http://schemas.microsoft.com/office/drawing/2014/main" id="{3A2BBFBB-7472-6196-E967-143FC2CBE3E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14" name="Freeform: Shape 13">
              <a:extLst>
                <a:ext uri="{FF2B5EF4-FFF2-40B4-BE49-F238E27FC236}">
                  <a16:creationId xmlns:a16="http://schemas.microsoft.com/office/drawing/2014/main" id="{0957DC82-90CF-CCE5-F529-3FC6756B416F}"/>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BE16B050-F584-7A71-5F66-B129637DFB44}"/>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8359C3C-C79A-7E7C-F48E-7CA1EAF062E1}"/>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9A2C2D-A612-97BF-26E7-B35DDC617067}"/>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401B5C68-3457-DEE0-E45F-B0EE506492C0}"/>
              </a:ext>
            </a:extLst>
          </p:cNvPr>
          <p:cNvGrpSpPr/>
          <p:nvPr/>
        </p:nvGrpSpPr>
        <p:grpSpPr>
          <a:xfrm>
            <a:off x="558059" y="1690689"/>
            <a:ext cx="8351732" cy="3467259"/>
            <a:chOff x="487468" y="1905000"/>
            <a:chExt cx="8351732" cy="3467259"/>
          </a:xfrm>
        </p:grpSpPr>
        <p:sp>
          <p:nvSpPr>
            <p:cNvPr id="13" name="TextBox 12">
              <a:extLst>
                <a:ext uri="{FF2B5EF4-FFF2-40B4-BE49-F238E27FC236}">
                  <a16:creationId xmlns:a16="http://schemas.microsoft.com/office/drawing/2014/main" id="{8CEC18A8-DBAA-4977-84C9-484FAF9A074D}"/>
                </a:ext>
              </a:extLst>
            </p:cNvPr>
            <p:cNvSpPr txBox="1"/>
            <p:nvPr/>
          </p:nvSpPr>
          <p:spPr>
            <a:xfrm>
              <a:off x="4438696" y="1905000"/>
              <a:ext cx="1295400" cy="381000"/>
            </a:xfrm>
            <a:prstGeom prst="rect">
              <a:avLst/>
            </a:prstGeom>
            <a:noFill/>
          </p:spPr>
          <p:txBody>
            <a:bodyPr wrap="square" rtlCol="0">
              <a:spAutoFit/>
            </a:bodyPr>
            <a:lstStyle/>
            <a:p>
              <a:r>
                <a:rPr lang="en-US" b="1" dirty="0">
                  <a:solidFill>
                    <a:srgbClr val="FF0000"/>
                  </a:solidFill>
                </a:rPr>
                <a:t>Start State</a:t>
              </a:r>
            </a:p>
          </p:txBody>
        </p:sp>
        <p:grpSp>
          <p:nvGrpSpPr>
            <p:cNvPr id="21" name="Group 20" descr="The result of the action suck in state 1.">
              <a:extLst>
                <a:ext uri="{FF2B5EF4-FFF2-40B4-BE49-F238E27FC236}">
                  <a16:creationId xmlns:a16="http://schemas.microsoft.com/office/drawing/2014/main" id="{C0946E2E-2DB3-D749-B540-A0B97906EECD}"/>
                </a:ext>
              </a:extLst>
            </p:cNvPr>
            <p:cNvGrpSpPr/>
            <p:nvPr/>
          </p:nvGrpSpPr>
          <p:grpSpPr>
            <a:xfrm>
              <a:off x="487468" y="2209800"/>
              <a:ext cx="8351732" cy="3162459"/>
              <a:chOff x="487468" y="2362200"/>
              <a:chExt cx="8351732" cy="3162459"/>
            </a:xfrm>
          </p:grpSpPr>
          <p:grpSp>
            <p:nvGrpSpPr>
              <p:cNvPr id="18" name="Group 17">
                <a:extLst>
                  <a:ext uri="{FF2B5EF4-FFF2-40B4-BE49-F238E27FC236}">
                    <a16:creationId xmlns:a16="http://schemas.microsoft.com/office/drawing/2014/main" id="{3BB0660B-811F-32A3-0CEC-8DCCE15A3DA7}"/>
                  </a:ext>
                </a:extLst>
              </p:cNvPr>
              <p:cNvGrpSpPr/>
              <p:nvPr/>
            </p:nvGrpSpPr>
            <p:grpSpPr>
              <a:xfrm>
                <a:off x="2791100" y="2362200"/>
                <a:ext cx="6048100" cy="3162459"/>
                <a:chOff x="2791100" y="2362200"/>
                <a:chExt cx="6048100" cy="3162459"/>
              </a:xfrm>
            </p:grpSpPr>
            <p:pic>
              <p:nvPicPr>
                <p:cNvPr id="4" name="Picture 3">
                  <a:extLst>
                    <a:ext uri="{FF2B5EF4-FFF2-40B4-BE49-F238E27FC236}">
                      <a16:creationId xmlns:a16="http://schemas.microsoft.com/office/drawing/2014/main" id="{D99B1455-4B27-421D-9E70-100F08E32D51}"/>
                    </a:ext>
                  </a:extLst>
                </p:cNvPr>
                <p:cNvPicPr>
                  <a:picLocks noChangeAspect="1"/>
                </p:cNvPicPr>
                <p:nvPr/>
              </p:nvPicPr>
              <p:blipFill>
                <a:blip r:embed="rId4"/>
                <a:stretch>
                  <a:fillRect/>
                </a:stretch>
              </p:blipFill>
              <p:spPr>
                <a:xfrm>
                  <a:off x="3695608" y="2438400"/>
                  <a:ext cx="3581584" cy="3086259"/>
                </a:xfrm>
                <a:prstGeom prst="rect">
                  <a:avLst/>
                </a:prstGeom>
              </p:spPr>
            </p:pic>
            <p:sp>
              <p:nvSpPr>
                <p:cNvPr id="6" name="Freeform: Shape 5">
                  <a:extLst>
                    <a:ext uri="{FF2B5EF4-FFF2-40B4-BE49-F238E27FC236}">
                      <a16:creationId xmlns:a16="http://schemas.microsoft.com/office/drawing/2014/main" id="{7DC6D86E-E40B-4492-9844-C50E29EE73AE}"/>
                    </a:ext>
                  </a:extLst>
                </p:cNvPr>
                <p:cNvSpPr/>
                <p:nvPr/>
              </p:nvSpPr>
              <p:spPr>
                <a:xfrm>
                  <a:off x="3332523" y="2815389"/>
                  <a:ext cx="457424" cy="1528011"/>
                </a:xfrm>
                <a:custGeom>
                  <a:avLst/>
                  <a:gdLst>
                    <a:gd name="connsiteX0" fmla="*/ 409298 w 457424"/>
                    <a:gd name="connsiteY0" fmla="*/ 0 h 1528011"/>
                    <a:gd name="connsiteX1" fmla="*/ 224 w 457424"/>
                    <a:gd name="connsiteY1" fmla="*/ 794085 h 1528011"/>
                    <a:gd name="connsiteX2" fmla="*/ 457424 w 457424"/>
                    <a:gd name="connsiteY2" fmla="*/ 1528011 h 1528011"/>
                  </a:gdLst>
                  <a:ahLst/>
                  <a:cxnLst>
                    <a:cxn ang="0">
                      <a:pos x="connsiteX0" y="connsiteY0"/>
                    </a:cxn>
                    <a:cxn ang="0">
                      <a:pos x="connsiteX1" y="connsiteY1"/>
                    </a:cxn>
                    <a:cxn ang="0">
                      <a:pos x="connsiteX2" y="connsiteY2"/>
                    </a:cxn>
                  </a:cxnLst>
                  <a:rect l="l" t="t" r="r" b="b"/>
                  <a:pathLst>
                    <a:path w="457424" h="1528011">
                      <a:moveTo>
                        <a:pt x="409298" y="0"/>
                      </a:moveTo>
                      <a:cubicBezTo>
                        <a:pt x="200750" y="269708"/>
                        <a:pt x="-7797" y="539417"/>
                        <a:pt x="224" y="794085"/>
                      </a:cubicBezTo>
                      <a:cubicBezTo>
                        <a:pt x="8245" y="1048753"/>
                        <a:pt x="232834" y="1288382"/>
                        <a:pt x="457424" y="1528011"/>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F78F27AC-0723-4F2D-8E13-9AB00B1B93AA}"/>
                    </a:ext>
                  </a:extLst>
                </p:cNvPr>
                <p:cNvSpPr/>
                <p:nvPr/>
              </p:nvSpPr>
              <p:spPr>
                <a:xfrm>
                  <a:off x="2791100" y="2815389"/>
                  <a:ext cx="998847" cy="2237874"/>
                </a:xfrm>
                <a:custGeom>
                  <a:avLst/>
                  <a:gdLst>
                    <a:gd name="connsiteX0" fmla="*/ 926658 w 998847"/>
                    <a:gd name="connsiteY0" fmla="*/ 0 h 2237874"/>
                    <a:gd name="connsiteX1" fmla="*/ 226 w 998847"/>
                    <a:gd name="connsiteY1" fmla="*/ 1143000 h 2237874"/>
                    <a:gd name="connsiteX2" fmla="*/ 998847 w 998847"/>
                    <a:gd name="connsiteY2" fmla="*/ 2237874 h 2237874"/>
                  </a:gdLst>
                  <a:ahLst/>
                  <a:cxnLst>
                    <a:cxn ang="0">
                      <a:pos x="connsiteX0" y="connsiteY0"/>
                    </a:cxn>
                    <a:cxn ang="0">
                      <a:pos x="connsiteX1" y="connsiteY1"/>
                    </a:cxn>
                    <a:cxn ang="0">
                      <a:pos x="connsiteX2" y="connsiteY2"/>
                    </a:cxn>
                  </a:cxnLst>
                  <a:rect l="l" t="t" r="r" b="b"/>
                  <a:pathLst>
                    <a:path w="998847" h="2237874">
                      <a:moveTo>
                        <a:pt x="926658" y="0"/>
                      </a:moveTo>
                      <a:cubicBezTo>
                        <a:pt x="457426" y="385010"/>
                        <a:pt x="-11805" y="770021"/>
                        <a:pt x="226" y="1143000"/>
                      </a:cubicBezTo>
                      <a:cubicBezTo>
                        <a:pt x="12257" y="1515979"/>
                        <a:pt x="505552" y="1876926"/>
                        <a:pt x="998847" y="2237874"/>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598281A0-2514-4BF4-983D-9886716FB5DC}"/>
                    </a:ext>
                  </a:extLst>
                </p:cNvPr>
                <p:cNvSpPr/>
                <p:nvPr/>
              </p:nvSpPr>
              <p:spPr>
                <a:xfrm>
                  <a:off x="3695608" y="2362200"/>
                  <a:ext cx="1790792" cy="838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3862E7-DFD9-4731-B080-C6E0A3CD07D1}"/>
                    </a:ext>
                  </a:extLst>
                </p:cNvPr>
                <p:cNvSpPr/>
                <p:nvPr/>
              </p:nvSpPr>
              <p:spPr>
                <a:xfrm>
                  <a:off x="3809816" y="47244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E4530BB-CD28-44D5-BE07-D5FF6D63BFAA}"/>
                    </a:ext>
                  </a:extLst>
                </p:cNvPr>
                <p:cNvSpPr txBox="1"/>
                <p:nvPr/>
              </p:nvSpPr>
              <p:spPr>
                <a:xfrm>
                  <a:off x="7543800" y="4953000"/>
                  <a:ext cx="1295400" cy="381000"/>
                </a:xfrm>
                <a:prstGeom prst="rect">
                  <a:avLst/>
                </a:prstGeom>
                <a:noFill/>
              </p:spPr>
              <p:txBody>
                <a:bodyPr wrap="square" rtlCol="0">
                  <a:spAutoFit/>
                </a:bodyPr>
                <a:lstStyle/>
                <a:p>
                  <a:r>
                    <a:rPr lang="en-US" b="1" dirty="0">
                      <a:solidFill>
                        <a:schemeClr val="accent6">
                          <a:lumMod val="75000"/>
                        </a:schemeClr>
                      </a:solidFill>
                    </a:rPr>
                    <a:t>Goal states</a:t>
                  </a:r>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F79652C-036B-6CB6-2A57-80F1B907B27D}"/>
                      </a:ext>
                    </a:extLst>
                  </p:cNvPr>
                  <p:cNvSpPr txBox="1"/>
                  <p:nvPr/>
                </p:nvSpPr>
                <p:spPr>
                  <a:xfrm>
                    <a:off x="487468" y="3062097"/>
                    <a:ext cx="2845055" cy="369332"/>
                  </a:xfrm>
                  <a:prstGeom prst="rect">
                    <a:avLst/>
                  </a:prstGeom>
                  <a:noFill/>
                </p:spPr>
                <p:txBody>
                  <a:bodyPr wrap="square">
                    <a:spAutoFit/>
                  </a:bodyPr>
                  <a:lstStyle/>
                  <a:p>
                    <a:pPr marL="0" indent="0">
                      <a:buNone/>
                    </a:pPr>
                    <a14:m>
                      <m:oMath xmlns:m="http://schemas.openxmlformats.org/officeDocument/2006/math">
                        <m:r>
                          <a:rPr lang="en-US" sz="1800" i="1" smtClean="0">
                            <a:solidFill>
                              <a:srgbClr val="FF0000"/>
                            </a:solidFill>
                            <a:latin typeface="Cambria Math" panose="02040503050406030204" pitchFamily="18" charset="0"/>
                          </a:rPr>
                          <m:t>𝑅𝑒𝑠𝑢𝑙𝑡𝑠</m:t>
                        </m:r>
                        <m:d>
                          <m:dPr>
                            <m:ctrlPr>
                              <a:rPr lang="en-US" sz="1800" i="1">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1</m:t>
                            </m:r>
                            <m:r>
                              <a:rPr lang="en-US" sz="1800" i="1">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 </m:t>
                            </m:r>
                            <m:r>
                              <a:rPr lang="en-US" sz="1800" b="0" i="1" smtClean="0">
                                <a:solidFill>
                                  <a:srgbClr val="FF0000"/>
                                </a:solidFill>
                                <a:latin typeface="Cambria Math" panose="02040503050406030204" pitchFamily="18" charset="0"/>
                              </a:rPr>
                              <m:t>𝑆𝑢𝑐𝑘</m:t>
                            </m:r>
                          </m:e>
                        </m:d>
                        <m:r>
                          <a:rPr lang="en-US" sz="1800" i="1">
                            <a:solidFill>
                              <a:srgbClr val="FF0000"/>
                            </a:solidFill>
                            <a:latin typeface="Cambria Math" panose="02040503050406030204" pitchFamily="18" charset="0"/>
                          </a:rPr>
                          <m:t>= </m:t>
                        </m:r>
                        <m:d>
                          <m:dPr>
                            <m:begChr m:val="{"/>
                            <m:endChr m:val="}"/>
                            <m:ctrlPr>
                              <a:rPr lang="en-US" sz="1800" i="1">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5, 7</m:t>
                            </m:r>
                          </m:e>
                        </m:d>
                      </m:oMath>
                    </a14:m>
                    <a:r>
                      <a:rPr lang="en-US" sz="1800" dirty="0">
                        <a:solidFill>
                          <a:srgbClr val="FF0000"/>
                        </a:solidFill>
                      </a:rPr>
                      <a:t> </a:t>
                    </a:r>
                  </a:p>
                </p:txBody>
              </p:sp>
            </mc:Choice>
            <mc:Fallback xmlns="">
              <p:sp>
                <p:nvSpPr>
                  <p:cNvPr id="20" name="TextBox 19">
                    <a:extLst>
                      <a:ext uri="{FF2B5EF4-FFF2-40B4-BE49-F238E27FC236}">
                        <a16:creationId xmlns:a16="http://schemas.microsoft.com/office/drawing/2014/main" id="{DF79652C-036B-6CB6-2A57-80F1B907B27D}"/>
                      </a:ext>
                    </a:extLst>
                  </p:cNvPr>
                  <p:cNvSpPr txBox="1">
                    <a:spLocks noRot="1" noChangeAspect="1" noMove="1" noResize="1" noEditPoints="1" noAdjustHandles="1" noChangeArrowheads="1" noChangeShapeType="1" noTextEdit="1"/>
                  </p:cNvSpPr>
                  <p:nvPr/>
                </p:nvSpPr>
                <p:spPr>
                  <a:xfrm>
                    <a:off x="487468" y="3062097"/>
                    <a:ext cx="2845055" cy="369332"/>
                  </a:xfrm>
                  <a:prstGeom prst="rect">
                    <a:avLst/>
                  </a:prstGeom>
                  <a:blipFill>
                    <a:blip r:embed="rId5"/>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341079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180-37CE-4645-845C-D259D88C84B9}"/>
              </a:ext>
            </a:extLst>
          </p:cNvPr>
          <p:cNvSpPr>
            <a:spLocks noGrp="1"/>
          </p:cNvSpPr>
          <p:nvPr>
            <p:ph type="title"/>
          </p:nvPr>
        </p:nvSpPr>
        <p:spPr>
          <a:xfrm>
            <a:off x="628650" y="365126"/>
            <a:ext cx="7886700" cy="635059"/>
          </a:xfrm>
        </p:spPr>
        <p:txBody>
          <a:bodyPr>
            <a:noAutofit/>
          </a:bodyPr>
          <a:lstStyle/>
          <a:p>
            <a:r>
              <a:rPr lang="en-US" sz="3200" dirty="0"/>
              <a:t>Transition Model as an AND-OR Search Tree</a:t>
            </a:r>
          </a:p>
        </p:txBody>
      </p:sp>
      <p:grpSp>
        <p:nvGrpSpPr>
          <p:cNvPr id="20" name="Group 19">
            <a:extLst>
              <a:ext uri="{FF2B5EF4-FFF2-40B4-BE49-F238E27FC236}">
                <a16:creationId xmlns:a16="http://schemas.microsoft.com/office/drawing/2014/main" id="{E37B5BF6-C0D7-24B8-55F1-7979D5265B05}"/>
              </a:ext>
            </a:extLst>
          </p:cNvPr>
          <p:cNvGrpSpPr/>
          <p:nvPr/>
        </p:nvGrpSpPr>
        <p:grpSpPr>
          <a:xfrm>
            <a:off x="232321" y="1070043"/>
            <a:ext cx="6308308" cy="5254557"/>
            <a:chOff x="232321" y="1070043"/>
            <a:chExt cx="6308308" cy="5254557"/>
          </a:xfrm>
        </p:grpSpPr>
        <p:grpSp>
          <p:nvGrpSpPr>
            <p:cNvPr id="19" name="Group 18" descr="An example of an AND-OR Search tree.">
              <a:extLst>
                <a:ext uri="{FF2B5EF4-FFF2-40B4-BE49-F238E27FC236}">
                  <a16:creationId xmlns:a16="http://schemas.microsoft.com/office/drawing/2014/main" id="{CA7EBA94-26E4-E1A2-B998-FF9D12667A07}"/>
                </a:ext>
              </a:extLst>
            </p:cNvPr>
            <p:cNvGrpSpPr/>
            <p:nvPr/>
          </p:nvGrpSpPr>
          <p:grpSpPr>
            <a:xfrm>
              <a:off x="232321" y="1070043"/>
              <a:ext cx="6308308" cy="5254557"/>
              <a:chOff x="232321" y="1070043"/>
              <a:chExt cx="6308308" cy="5254557"/>
            </a:xfrm>
          </p:grpSpPr>
          <p:pic>
            <p:nvPicPr>
              <p:cNvPr id="6" name="Picture 5">
                <a:extLst>
                  <a:ext uri="{FF2B5EF4-FFF2-40B4-BE49-F238E27FC236}">
                    <a16:creationId xmlns:a16="http://schemas.microsoft.com/office/drawing/2014/main" id="{C8DD7FE8-09EB-43E6-90C5-92693E924B40}"/>
                  </a:ext>
                </a:extLst>
              </p:cNvPr>
              <p:cNvPicPr>
                <a:picLocks noChangeAspect="1"/>
              </p:cNvPicPr>
              <p:nvPr/>
            </p:nvPicPr>
            <p:blipFill>
              <a:blip r:embed="rId2"/>
              <a:stretch>
                <a:fillRect/>
              </a:stretch>
            </p:blipFill>
            <p:spPr>
              <a:xfrm>
                <a:off x="304800" y="1070043"/>
                <a:ext cx="6235829" cy="5254557"/>
              </a:xfrm>
              <a:prstGeom prst="rect">
                <a:avLst/>
              </a:prstGeom>
            </p:spPr>
          </p:pic>
          <p:sp>
            <p:nvSpPr>
              <p:cNvPr id="12" name="TextBox 11">
                <a:extLst>
                  <a:ext uri="{FF2B5EF4-FFF2-40B4-BE49-F238E27FC236}">
                    <a16:creationId xmlns:a16="http://schemas.microsoft.com/office/drawing/2014/main" id="{06AFFFA7-C3AB-4AD4-BE16-A695AA7B665A}"/>
                  </a:ext>
                </a:extLst>
              </p:cNvPr>
              <p:cNvSpPr txBox="1"/>
              <p:nvPr/>
            </p:nvSpPr>
            <p:spPr>
              <a:xfrm>
                <a:off x="232321" y="4800600"/>
                <a:ext cx="1502233"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i="1" dirty="0"/>
                  <a:t>LOOP</a:t>
                </a:r>
                <a:r>
                  <a:rPr lang="en-US" sz="1400" dirty="0"/>
                  <a:t>: No need to continue search. Solution is the same as above.</a:t>
                </a:r>
              </a:p>
            </p:txBody>
          </p:sp>
          <p:sp>
            <p:nvSpPr>
              <p:cNvPr id="13" name="Freeform: Shape 12">
                <a:extLst>
                  <a:ext uri="{FF2B5EF4-FFF2-40B4-BE49-F238E27FC236}">
                    <a16:creationId xmlns:a16="http://schemas.microsoft.com/office/drawing/2014/main" id="{92E968F7-CD2F-4A18-A61D-549764EAD0DC}"/>
                  </a:ext>
                </a:extLst>
              </p:cNvPr>
              <p:cNvSpPr/>
              <p:nvPr/>
            </p:nvSpPr>
            <p:spPr>
              <a:xfrm>
                <a:off x="957627" y="2940821"/>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w="28575">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7C982EB7-F9E0-ADCC-4002-CCEEE8FFC7B1}"/>
                  </a:ext>
                </a:extLst>
              </p:cNvPr>
              <p:cNvSpPr txBox="1"/>
              <p:nvPr/>
            </p:nvSpPr>
            <p:spPr>
              <a:xfrm>
                <a:off x="2877050" y="1578305"/>
                <a:ext cx="561475" cy="369332"/>
              </a:xfrm>
              <a:prstGeom prst="rect">
                <a:avLst/>
              </a:prstGeom>
              <a:noFill/>
            </p:spPr>
            <p:txBody>
              <a:bodyPr wrap="square" rtlCol="0">
                <a:spAutoFit/>
              </a:bodyPr>
              <a:lstStyle/>
              <a:p>
                <a:pPr algn="ctr"/>
                <a:r>
                  <a:rPr lang="en-US" dirty="0"/>
                  <a:t>OR</a:t>
                </a:r>
              </a:p>
            </p:txBody>
          </p:sp>
          <p:sp>
            <p:nvSpPr>
              <p:cNvPr id="17" name="TextBox 16">
                <a:extLst>
                  <a:ext uri="{FF2B5EF4-FFF2-40B4-BE49-F238E27FC236}">
                    <a16:creationId xmlns:a16="http://schemas.microsoft.com/office/drawing/2014/main" id="{398061F0-E1E9-3B17-F59A-5FD0B774FE96}"/>
                  </a:ext>
                </a:extLst>
              </p:cNvPr>
              <p:cNvSpPr txBox="1"/>
              <p:nvPr/>
            </p:nvSpPr>
            <p:spPr>
              <a:xfrm>
                <a:off x="1260700" y="2403363"/>
                <a:ext cx="647422" cy="369332"/>
              </a:xfrm>
              <a:prstGeom prst="rect">
                <a:avLst/>
              </a:prstGeom>
              <a:noFill/>
            </p:spPr>
            <p:txBody>
              <a:bodyPr wrap="square" rtlCol="0">
                <a:spAutoFit/>
              </a:bodyPr>
              <a:lstStyle/>
              <a:p>
                <a:pPr algn="ctr"/>
                <a:r>
                  <a:rPr lang="en-US" dirty="0"/>
                  <a:t>AND</a:t>
                </a:r>
              </a:p>
            </p:txBody>
          </p:sp>
        </p:grpSp>
        <p:sp>
          <p:nvSpPr>
            <p:cNvPr id="3" name="TextBox 2">
              <a:extLst>
                <a:ext uri="{FF2B5EF4-FFF2-40B4-BE49-F238E27FC236}">
                  <a16:creationId xmlns:a16="http://schemas.microsoft.com/office/drawing/2014/main" id="{9AF6D7DE-CDCD-E2BD-E153-785D52BC0F37}"/>
                </a:ext>
              </a:extLst>
            </p:cNvPr>
            <p:cNvSpPr txBox="1"/>
            <p:nvPr/>
          </p:nvSpPr>
          <p:spPr>
            <a:xfrm>
              <a:off x="5529345" y="4572001"/>
              <a:ext cx="568290" cy="584775"/>
            </a:xfrm>
            <a:prstGeom prst="rect">
              <a:avLst/>
            </a:prstGeom>
            <a:noFill/>
          </p:spPr>
          <p:txBody>
            <a:bodyPr wrap="square" rtlCol="0">
              <a:spAutoFit/>
            </a:bodyPr>
            <a:lstStyle/>
            <a:p>
              <a:r>
                <a:rPr lang="en-US" sz="3200" dirty="0"/>
                <a:t>…</a:t>
              </a:r>
            </a:p>
          </p:txBody>
        </p:sp>
      </p:grpSp>
      <p:grpSp>
        <p:nvGrpSpPr>
          <p:cNvPr id="38" name="Group 37">
            <a:extLst>
              <a:ext uri="{FF2B5EF4-FFF2-40B4-BE49-F238E27FC236}">
                <a16:creationId xmlns:a16="http://schemas.microsoft.com/office/drawing/2014/main" id="{7D948D8B-EF70-4C09-AB2C-9B821EFE013B}"/>
              </a:ext>
              <a:ext uri="{C183D7F6-B498-43B3-948B-1728B52AA6E4}">
                <adec:decorative xmlns:adec="http://schemas.microsoft.com/office/drawing/2017/decorative" val="1"/>
              </a:ext>
            </a:extLst>
          </p:cNvPr>
          <p:cNvGrpSpPr/>
          <p:nvPr/>
        </p:nvGrpSpPr>
        <p:grpSpPr>
          <a:xfrm>
            <a:off x="5105400" y="1133567"/>
            <a:ext cx="3886200" cy="1152433"/>
            <a:chOff x="6324600" y="685800"/>
            <a:chExt cx="3886200" cy="1152433"/>
          </a:xfrm>
        </p:grpSpPr>
        <p:pic>
          <p:nvPicPr>
            <p:cNvPr id="4" name="Picture 3">
              <a:extLst>
                <a:ext uri="{FF2B5EF4-FFF2-40B4-BE49-F238E27FC236}">
                  <a16:creationId xmlns:a16="http://schemas.microsoft.com/office/drawing/2014/main" id="{8A77C5A2-CB48-4B61-B569-575BE5797AAF}"/>
                </a:ext>
              </a:extLst>
            </p:cNvPr>
            <p:cNvPicPr>
              <a:picLocks noChangeAspect="1"/>
            </p:cNvPicPr>
            <p:nvPr/>
          </p:nvPicPr>
          <p:blipFill>
            <a:blip r:embed="rId3"/>
            <a:stretch>
              <a:fillRect/>
            </a:stretch>
          </p:blipFill>
          <p:spPr>
            <a:xfrm>
              <a:off x="6442110" y="849212"/>
              <a:ext cx="590580" cy="292115"/>
            </a:xfrm>
            <a:prstGeom prst="rect">
              <a:avLst/>
            </a:prstGeom>
          </p:spPr>
        </p:pic>
        <p:pic>
          <p:nvPicPr>
            <p:cNvPr id="5" name="Content Placeholder 7">
              <a:extLst>
                <a:ext uri="{FF2B5EF4-FFF2-40B4-BE49-F238E27FC236}">
                  <a16:creationId xmlns:a16="http://schemas.microsoft.com/office/drawing/2014/main" id="{B218A11C-3E1F-4FFE-8206-6AA92CBE7348}"/>
                </a:ext>
              </a:extLst>
            </p:cNvPr>
            <p:cNvPicPr>
              <a:picLocks noChangeAspect="1"/>
            </p:cNvPicPr>
            <p:nvPr/>
          </p:nvPicPr>
          <p:blipFill>
            <a:blip r:embed="rId4"/>
            <a:stretch>
              <a:fillRect/>
            </a:stretch>
          </p:blipFill>
          <p:spPr>
            <a:xfrm>
              <a:off x="6532586" y="1330818"/>
              <a:ext cx="342918" cy="285765"/>
            </a:xfrm>
            <a:prstGeom prst="rect">
              <a:avLst/>
            </a:prstGeom>
          </p:spPr>
        </p:pic>
        <p:sp>
          <p:nvSpPr>
            <p:cNvPr id="7" name="TextBox 6">
              <a:extLst>
                <a:ext uri="{FF2B5EF4-FFF2-40B4-BE49-F238E27FC236}">
                  <a16:creationId xmlns:a16="http://schemas.microsoft.com/office/drawing/2014/main" id="{DDFAFB51-3856-4A9A-B28E-3F6106AE46B1}"/>
                </a:ext>
              </a:extLst>
            </p:cNvPr>
            <p:cNvSpPr txBox="1"/>
            <p:nvPr/>
          </p:nvSpPr>
          <p:spPr>
            <a:xfrm>
              <a:off x="7010400" y="859301"/>
              <a:ext cx="3013157" cy="369332"/>
            </a:xfrm>
            <a:prstGeom prst="rect">
              <a:avLst/>
            </a:prstGeom>
            <a:noFill/>
          </p:spPr>
          <p:txBody>
            <a:bodyPr wrap="square" rtlCol="0">
              <a:spAutoFit/>
            </a:bodyPr>
            <a:lstStyle/>
            <a:p>
              <a:r>
                <a:rPr lang="en-US" dirty="0"/>
                <a:t>OR node (choose one action)</a:t>
              </a:r>
            </a:p>
          </p:txBody>
        </p:sp>
        <p:sp>
          <p:nvSpPr>
            <p:cNvPr id="8" name="TextBox 7">
              <a:extLst>
                <a:ext uri="{FF2B5EF4-FFF2-40B4-BE49-F238E27FC236}">
                  <a16:creationId xmlns:a16="http://schemas.microsoft.com/office/drawing/2014/main" id="{A06713E7-4353-41E7-9DF7-E7A9BABD61D5}"/>
                </a:ext>
              </a:extLst>
            </p:cNvPr>
            <p:cNvSpPr txBox="1"/>
            <p:nvPr/>
          </p:nvSpPr>
          <p:spPr>
            <a:xfrm>
              <a:off x="6880290" y="1306087"/>
              <a:ext cx="3330510" cy="369332"/>
            </a:xfrm>
            <a:prstGeom prst="rect">
              <a:avLst/>
            </a:prstGeom>
            <a:noFill/>
          </p:spPr>
          <p:txBody>
            <a:bodyPr wrap="square" rtlCol="0">
              <a:spAutoFit/>
            </a:bodyPr>
            <a:lstStyle/>
            <a:p>
              <a:r>
                <a:rPr lang="en-US" dirty="0"/>
                <a:t>AND node (all possible outcomes)</a:t>
              </a:r>
            </a:p>
          </p:txBody>
        </p:sp>
        <p:sp>
          <p:nvSpPr>
            <p:cNvPr id="9" name="Rectangle 8">
              <a:extLst>
                <a:ext uri="{FF2B5EF4-FFF2-40B4-BE49-F238E27FC236}">
                  <a16:creationId xmlns:a16="http://schemas.microsoft.com/office/drawing/2014/main" id="{BB4F31D0-678B-4312-8A13-B59198B99DA9}"/>
                </a:ext>
              </a:extLst>
            </p:cNvPr>
            <p:cNvSpPr/>
            <p:nvPr/>
          </p:nvSpPr>
          <p:spPr>
            <a:xfrm>
              <a:off x="6324600" y="685800"/>
              <a:ext cx="3886200" cy="115243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Tree>
    <p:extLst>
      <p:ext uri="{BB962C8B-B14F-4D97-AF65-F5344CB8AC3E}">
        <p14:creationId xmlns:p14="http://schemas.microsoft.com/office/powerpoint/2010/main" val="1455465404"/>
      </p:ext>
    </p:extLst>
  </p:cSld>
  <p:clrMapOvr>
    <a:masterClrMapping/>
  </p:clrMapOvr>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0E2841"/>
      </a:dk2>
      <a:lt2>
        <a:srgbClr val="E8E8E8"/>
      </a:lt2>
      <a:accent1>
        <a:srgbClr val="156082"/>
      </a:accent1>
      <a:accent2>
        <a:srgbClr val="BE4D14"/>
      </a:accent2>
      <a:accent3>
        <a:srgbClr val="196B24"/>
      </a:accent3>
      <a:accent4>
        <a:srgbClr val="0B769F"/>
      </a:accent4>
      <a:accent5>
        <a:srgbClr val="A02B93"/>
      </a:accent5>
      <a:accent6>
        <a:srgbClr val="377620"/>
      </a:accent6>
      <a:hlink>
        <a:srgbClr val="467886"/>
      </a:hlink>
      <a:folHlink>
        <a:srgbClr val="96607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5597</TotalTime>
  <Words>3063</Words>
  <Application>Microsoft Office PowerPoint</Application>
  <PresentationFormat>On-screen Show (4:3)</PresentationFormat>
  <Paragraphs>401</Paragraphs>
  <Slides>39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Cambria Math</vt:lpstr>
      <vt:lpstr>Office Theme</vt:lpstr>
      <vt:lpstr>CS 5/7320  Artificial Intelligence  Search with Uncertainty AIMA Chapters 4.3-4.5</vt:lpstr>
      <vt:lpstr>Recap: Solving Search Problems under Certainty</vt:lpstr>
      <vt:lpstr>Sources and Consequence  of Uncertainty</vt:lpstr>
      <vt:lpstr>Types of uncertainty in the environment*</vt:lpstr>
      <vt:lpstr>Nondeterministic Actions</vt:lpstr>
      <vt:lpstr>Definition: Nondeterministic Actions</vt:lpstr>
      <vt:lpstr>Example: Erratic Vacuum World</vt:lpstr>
      <vt:lpstr>Example:  Erratic Vacuum World</vt:lpstr>
      <vt:lpstr>Transition Model as an AND-OR Search Tree</vt:lpstr>
      <vt:lpstr>Search the AND-OR Tree</vt:lpstr>
      <vt:lpstr>Recursive AND-OR Tree Search (DFS)</vt:lpstr>
      <vt:lpstr>An Agent using the Conditional Plan</vt:lpstr>
      <vt:lpstr>Search With  No Observations</vt:lpstr>
      <vt:lpstr>Sensorless Problems</vt:lpstr>
      <vt:lpstr>Definition: Belief State</vt:lpstr>
      <vt:lpstr>Actions to Coerce the  World into Known States</vt:lpstr>
      <vt:lpstr>Actions to Coerce the  World into Known States </vt:lpstr>
      <vt:lpstr>Actions to Coerce the  World into Known States</vt:lpstr>
      <vt:lpstr>The Reachable Belief State Space</vt:lpstr>
      <vt:lpstr>Finding a Plan</vt:lpstr>
      <vt:lpstr>Case Study</vt:lpstr>
      <vt:lpstr>Partially Observable Environments</vt:lpstr>
      <vt:lpstr>Percepts and Observability</vt:lpstr>
      <vt:lpstr>Use Observations to Learn About the State</vt:lpstr>
      <vt:lpstr>Example: Deterministic local sensing vacuum world</vt:lpstr>
      <vt:lpstr>Solving Partially Observable Problems</vt:lpstr>
      <vt:lpstr>Solving Partially Observable Problems 2</vt:lpstr>
      <vt:lpstr>Solving Partially Observable Problems 3</vt:lpstr>
      <vt:lpstr>Solving Partially Observable Problems 4</vt:lpstr>
      <vt:lpstr>State Estimation and  Approximate Belief States</vt:lpstr>
      <vt:lpstr>Case Study:   Partially Observable 8-Puzzle</vt:lpstr>
      <vt:lpstr>Partially Observable 8-Puzzle</vt:lpstr>
      <vt:lpstr>Exploration</vt:lpstr>
      <vt:lpstr>Recap: Offline Search</vt:lpstr>
      <vt:lpstr>Online Search</vt:lpstr>
      <vt:lpstr>Design Considerations for Online Search</vt:lpstr>
      <vt:lpstr>Online Search: A Model-based Reflex Agent to Learn the Transition Model</vt:lpstr>
      <vt:lpstr>Case Study: DFS with Backtracking for an unknown Maze</vt:lpstr>
      <vt:lpstr>Important concepts that you should be able to explain and use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  Artificial Intelligence  Search with Uncertainty</dc:title>
  <dc:creator>michael</dc:creator>
  <cp:lastModifiedBy>Hahsler, Michael</cp:lastModifiedBy>
  <cp:revision>88</cp:revision>
  <dcterms:created xsi:type="dcterms:W3CDTF">2021-02-12T23:04:30Z</dcterms:created>
  <dcterms:modified xsi:type="dcterms:W3CDTF">2025-10-22T17:06:15Z</dcterms:modified>
</cp:coreProperties>
</file>